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37"/>
  </p:notesMasterIdLst>
  <p:handoutMasterIdLst>
    <p:handoutMasterId r:id="rId38"/>
  </p:handoutMasterIdLst>
  <p:sldIdLst>
    <p:sldId id="1548" r:id="rId6"/>
    <p:sldId id="389" r:id="rId7"/>
    <p:sldId id="263" r:id="rId8"/>
    <p:sldId id="1617" r:id="rId9"/>
    <p:sldId id="1552" r:id="rId10"/>
    <p:sldId id="1553" r:id="rId11"/>
    <p:sldId id="1554" r:id="rId12"/>
    <p:sldId id="1555" r:id="rId13"/>
    <p:sldId id="1611" r:id="rId14"/>
    <p:sldId id="1551" r:id="rId15"/>
    <p:sldId id="1566" r:id="rId16"/>
    <p:sldId id="1556" r:id="rId17"/>
    <p:sldId id="1557" r:id="rId18"/>
    <p:sldId id="1558" r:id="rId19"/>
    <p:sldId id="1559" r:id="rId20"/>
    <p:sldId id="1614" r:id="rId21"/>
    <p:sldId id="1567" r:id="rId22"/>
    <p:sldId id="1568" r:id="rId23"/>
    <p:sldId id="1573" r:id="rId24"/>
    <p:sldId id="1560" r:id="rId25"/>
    <p:sldId id="1561" r:id="rId26"/>
    <p:sldId id="1575" r:id="rId27"/>
    <p:sldId id="1577" r:id="rId28"/>
    <p:sldId id="1576" r:id="rId29"/>
    <p:sldId id="1565" r:id="rId30"/>
    <p:sldId id="1570" r:id="rId31"/>
    <p:sldId id="1571" r:id="rId32"/>
    <p:sldId id="1583" r:id="rId33"/>
    <p:sldId id="1616" r:id="rId34"/>
    <p:sldId id="1615" r:id="rId35"/>
    <p:sldId id="1613"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F4D3E3CF-BEA7-4C2A-9A2A-55B78577C248}">
          <p14:sldIdLst>
            <p14:sldId id="1548"/>
            <p14:sldId id="389"/>
            <p14:sldId id="263"/>
            <p14:sldId id="1617"/>
            <p14:sldId id="1552"/>
            <p14:sldId id="1553"/>
            <p14:sldId id="1554"/>
            <p14:sldId id="1555"/>
            <p14:sldId id="1611"/>
            <p14:sldId id="1551"/>
            <p14:sldId id="1566"/>
            <p14:sldId id="1556"/>
            <p14:sldId id="1557"/>
            <p14:sldId id="1558"/>
            <p14:sldId id="1559"/>
            <p14:sldId id="1614"/>
            <p14:sldId id="1567"/>
            <p14:sldId id="1568"/>
            <p14:sldId id="1573"/>
            <p14:sldId id="1560"/>
            <p14:sldId id="1561"/>
            <p14:sldId id="1575"/>
            <p14:sldId id="1577"/>
            <p14:sldId id="1576"/>
            <p14:sldId id="1565"/>
            <p14:sldId id="1570"/>
            <p14:sldId id="1571"/>
            <p14:sldId id="1583"/>
            <p14:sldId id="1616"/>
            <p14:sldId id="1615"/>
            <p14:sldId id="16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1E1920"/>
    <a:srgbClr val="A5A5A5"/>
    <a:srgbClr val="D83B01"/>
    <a:srgbClr val="FFB900"/>
    <a:srgbClr val="FFF100"/>
    <a:srgbClr val="F7F7F7"/>
    <a:srgbClr val="FFFFFF"/>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2" autoAdjust="0"/>
    <p:restoredTop sz="85823" autoAdjust="0"/>
  </p:normalViewPr>
  <p:slideViewPr>
    <p:cSldViewPr snapToGrid="0">
      <p:cViewPr varScale="1">
        <p:scale>
          <a:sx n="94" d="100"/>
          <a:sy n="94" d="100"/>
        </p:scale>
        <p:origin x="1616" y="200"/>
      </p:cViewPr>
      <p:guideLst/>
    </p:cSldViewPr>
  </p:slideViewPr>
  <p:outlineViewPr>
    <p:cViewPr>
      <p:scale>
        <a:sx n="33" d="100"/>
        <a:sy n="33" d="100"/>
      </p:scale>
      <p:origin x="0" y="-6024"/>
    </p:cViewPr>
  </p:outlineViewPr>
  <p:notesTextViewPr>
    <p:cViewPr>
      <p:scale>
        <a:sx n="100" d="100"/>
        <a:sy n="100" d="100"/>
      </p:scale>
      <p:origin x="0" y="0"/>
    </p:cViewPr>
  </p:notesTextViewPr>
  <p:sorterViewPr>
    <p:cViewPr>
      <p:scale>
        <a:sx n="50" d="100"/>
        <a:sy n="50" d="100"/>
      </p:scale>
      <p:origin x="0" y="-210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11/10/18 7:34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11/10/18 7:34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mobile device? iOS, Android</a:t>
            </a:r>
          </a:p>
          <a:p>
            <a:r>
              <a:rPr lang="en-US" dirty="0"/>
              <a:t>Who has moved from one to the other?</a:t>
            </a:r>
          </a:p>
          <a:p>
            <a:r>
              <a:rPr lang="en-US" dirty="0"/>
              <a:t>Experience is the same on both, apps exist in both places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11/10/18 7:34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33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478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as </a:t>
            </a:r>
            <a:r>
              <a:rPr lang="en-US" dirty="0" err="1"/>
              <a:t>silverlight</a:t>
            </a:r>
            <a:r>
              <a:rPr lang="en-US" dirty="0"/>
              <a:t>/</a:t>
            </a:r>
            <a:r>
              <a:rPr lang="en-US" dirty="0" err="1"/>
              <a:t>wpf</a:t>
            </a:r>
            <a:r>
              <a:rPr lang="en-US" dirty="0"/>
              <a:t>/</a:t>
            </a:r>
            <a:r>
              <a:rPr lang="en-US" dirty="0" err="1"/>
              <a:t>asp.net</a:t>
            </a:r>
            <a:r>
              <a:rPr lang="en-US" dirty="0"/>
              <a:t> etc.</a:t>
            </a:r>
          </a:p>
          <a:p>
            <a:r>
              <a:rPr lang="en-US" dirty="0"/>
              <a:t>Can share code using system libs</a:t>
            </a:r>
          </a:p>
          <a:p>
            <a:r>
              <a:rPr lang="en-US" dirty="0"/>
              <a:t>Platform stuff is different</a:t>
            </a:r>
          </a:p>
          <a:p>
            <a:endParaRPr lang="en-US" dirty="0"/>
          </a:p>
        </p:txBody>
      </p:sp>
    </p:spTree>
    <p:extLst>
      <p:ext uri="{BB962C8B-B14F-4D97-AF65-F5344CB8AC3E}">
        <p14:creationId xmlns:p14="http://schemas.microsoft.com/office/powerpoint/2010/main" val="353385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System.whatever</a:t>
            </a:r>
            <a:r>
              <a:rPr lang="en-US" dirty="0"/>
              <a:t> ported to iOS</a:t>
            </a:r>
          </a:p>
          <a:p>
            <a:r>
              <a:rPr lang="en-US" dirty="0"/>
              <a:t>iOS APIs as platform APIs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48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Android API as platform APIs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6956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Shared code runs on all platforms</a:t>
            </a:r>
          </a:p>
          <a:p>
            <a:r>
              <a:rPr lang="en-US" dirty="0"/>
              <a:t>Can be IL, so a class library</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4018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JS running in a browser like other cross-plat frameworks</a:t>
            </a:r>
          </a:p>
          <a:p>
            <a:r>
              <a:rPr lang="en-US" dirty="0"/>
              <a:t>Native</a:t>
            </a:r>
          </a:p>
          <a:p>
            <a:r>
              <a:rPr lang="en-US" dirty="0"/>
              <a:t>Android AOT available as well to speed startup time</a:t>
            </a:r>
          </a:p>
          <a:p>
            <a:r>
              <a:rPr lang="en-US" dirty="0"/>
              <a:t>For iOS – you MUST have a Mac, Apple rules.</a:t>
            </a:r>
          </a:p>
          <a:p>
            <a:r>
              <a:rPr lang="en-US" dirty="0"/>
              <a:t>Android - used Android SDK</a:t>
            </a:r>
          </a:p>
        </p:txBody>
      </p:sp>
    </p:spTree>
    <p:extLst>
      <p:ext uri="{BB962C8B-B14F-4D97-AF65-F5344CB8AC3E}">
        <p14:creationId xmlns:p14="http://schemas.microsoft.com/office/powerpoint/2010/main" val="663264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iOS – bound APIs few days after first preview</a:t>
            </a:r>
          </a:p>
          <a:p>
            <a:r>
              <a:rPr lang="en-US" dirty="0"/>
              <a:t>Full release on or before release day</a:t>
            </a:r>
          </a:p>
          <a:p>
            <a:r>
              <a:rPr lang="en-US" dirty="0"/>
              <a:t>Android – bit slower as release dates are not so announced</a:t>
            </a:r>
          </a:p>
          <a:p>
            <a:r>
              <a:rPr lang="en-US" dirty="0"/>
              <a:t>No-one can upgrade anyway.</a:t>
            </a:r>
          </a:p>
          <a:p>
            <a:r>
              <a:rPr lang="en-US" dirty="0"/>
              <a:t>Prod just after it rolls out to first set of phones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31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Apps, extensions, watch apps, </a:t>
            </a:r>
            <a:r>
              <a:rPr lang="en-US" dirty="0" err="1"/>
              <a:t>tv</a:t>
            </a:r>
            <a:r>
              <a:rPr lang="en-US" dirty="0"/>
              <a:t> apps…</a:t>
            </a:r>
          </a:p>
          <a:p>
            <a:r>
              <a:rPr lang="en-US" dirty="0"/>
              <a:t>No need to wait for </a:t>
            </a:r>
            <a:r>
              <a:rPr lang="en-US" dirty="0" err="1"/>
              <a:t>phonegap</a:t>
            </a:r>
            <a:r>
              <a:rPr lang="en-US" dirty="0"/>
              <a:t> plugins</a:t>
            </a:r>
          </a:p>
          <a:p>
            <a:r>
              <a:rPr lang="en-US" dirty="0"/>
              <a:t>Use all the things</a:t>
            </a:r>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93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 reuse is great, but need more</a:t>
            </a:r>
          </a:p>
          <a:p>
            <a:r>
              <a:rPr lang="en-US" dirty="0"/>
              <a:t>But we still want native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78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Forms – originally designed for fast forms over data</a:t>
            </a:r>
          </a:p>
          <a:p>
            <a:r>
              <a:rPr lang="en-US" dirty="0"/>
              <a:t>Now powerful cross platform toolkit</a:t>
            </a:r>
          </a:p>
          <a:p>
            <a:r>
              <a:rPr lang="en-US" dirty="0"/>
              <a:t>Native – just an abstraction</a:t>
            </a:r>
          </a:p>
        </p:txBody>
      </p:sp>
    </p:spTree>
    <p:extLst>
      <p:ext uri="{BB962C8B-B14F-4D97-AF65-F5344CB8AC3E}">
        <p14:creationId xmlns:p14="http://schemas.microsoft.com/office/powerpoint/2010/main" val="208980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0792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90-95% code sharing</a:t>
            </a:r>
          </a:p>
        </p:txBody>
      </p:sp>
    </p:spTree>
    <p:extLst>
      <p:ext uri="{BB962C8B-B14F-4D97-AF65-F5344CB8AC3E}">
        <p14:creationId xmlns:p14="http://schemas.microsoft.com/office/powerpoint/2010/main" val="279895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API access</a:t>
            </a:r>
          </a:p>
          <a:p>
            <a:r>
              <a:rPr lang="en-US" dirty="0"/>
              <a:t>Effects</a:t>
            </a:r>
          </a:p>
          <a:p>
            <a:r>
              <a:rPr lang="en-US" dirty="0"/>
              <a:t>Custom renderers</a:t>
            </a:r>
          </a:p>
          <a:p>
            <a:endParaRPr lang="en-US" dirty="0"/>
          </a:p>
        </p:txBody>
      </p:sp>
    </p:spTree>
    <p:extLst>
      <p:ext uri="{BB962C8B-B14F-4D97-AF65-F5344CB8AC3E}">
        <p14:creationId xmlns:p14="http://schemas.microsoft.com/office/powerpoint/2010/main" val="22969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Pages, controls, navigation</a:t>
            </a:r>
          </a:p>
          <a:p>
            <a:r>
              <a:rPr lang="en-US" dirty="0"/>
              <a:t>Lowest common denominator, so just what is on all platforms</a:t>
            </a:r>
          </a:p>
          <a:p>
            <a:r>
              <a:rPr lang="en-US" dirty="0"/>
              <a:t>Full native API access – custom renderers, effects so can do everything</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080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Forms  &amp; Live Player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11/10/18 7:53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264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EB5D8F9-713E-E340-9C00-0C80A7E72CB3}"/>
              </a:ext>
            </a:extLst>
          </p:cNvPr>
          <p:cNvSpPr>
            <a:spLocks noGrp="1"/>
          </p:cNvSpPr>
          <p:nvPr>
            <p:ph type="body" idx="1"/>
          </p:nvPr>
        </p:nvSpPr>
        <p:spPr/>
        <p:txBody>
          <a:bodyPr/>
          <a:lstStyle/>
          <a:p>
            <a:r>
              <a:rPr lang="en-US" dirty="0"/>
              <a:t>All versions, not an extra thing</a:t>
            </a:r>
          </a:p>
          <a:p>
            <a:r>
              <a:rPr lang="en-US" dirty="0"/>
              <a:t>Just click </a:t>
            </a:r>
            <a:r>
              <a:rPr lang="en-US" dirty="0" err="1"/>
              <a:t>Xamain</a:t>
            </a:r>
            <a:r>
              <a:rPr lang="en-US" dirty="0"/>
              <a:t> workload on VS 2017 to install it</a:t>
            </a:r>
          </a:p>
          <a:p>
            <a:r>
              <a:rPr lang="en-US" dirty="0"/>
              <a:t>Automatic on Mac</a:t>
            </a:r>
          </a:p>
        </p:txBody>
      </p:sp>
    </p:spTree>
    <p:extLst>
      <p:ext uri="{BB962C8B-B14F-4D97-AF65-F5344CB8AC3E}">
        <p14:creationId xmlns:p14="http://schemas.microsoft.com/office/powerpoint/2010/main" val="3053693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Yup – VS on Mac</a:t>
            </a:r>
          </a:p>
          <a:p>
            <a:pPr lvl="0"/>
            <a:r>
              <a:rPr lang="en-US" sz="1200" u="none" strike="noStrike" kern="1200" dirty="0">
                <a:solidFill>
                  <a:schemeClr val="tx1"/>
                </a:solidFill>
                <a:effectLst/>
                <a:latin typeface="+mn-lt"/>
                <a:ea typeface="+mn-ea"/>
                <a:cs typeface="+mn-cs"/>
              </a:rPr>
              <a:t>Any developer, any platform</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9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770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6382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Best way to learn – free videos</a:t>
            </a:r>
          </a:p>
          <a:p>
            <a:r>
              <a:rPr lang="en-US" dirty="0"/>
              <a:t>Paid for instructors</a:t>
            </a:r>
          </a:p>
          <a:p>
            <a:r>
              <a:rPr lang="en-US" dirty="0"/>
              <a:t>Certification, actually valued by employers</a:t>
            </a:r>
          </a:p>
          <a:p>
            <a:r>
              <a:rPr lang="en-US" dirty="0"/>
              <a:t>Great ecosystem of books</a:t>
            </a:r>
          </a:p>
        </p:txBody>
      </p:sp>
    </p:spTree>
    <p:extLst>
      <p:ext uri="{BB962C8B-B14F-4D97-AF65-F5344CB8AC3E}">
        <p14:creationId xmlns:p14="http://schemas.microsoft.com/office/powerpoint/2010/main" val="2623851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11/10/18 7:53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94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54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DBA7AC0-C4FE-F94C-ADA9-F45C662AB92A}"/>
              </a:ext>
            </a:extLst>
          </p:cNvPr>
          <p:cNvSpPr>
            <a:spLocks noGrp="1"/>
          </p:cNvSpPr>
          <p:nvPr>
            <p:ph type="body" idx="1"/>
          </p:nvPr>
        </p:nvSpPr>
        <p:spPr/>
        <p:txBody>
          <a:bodyPr/>
          <a:lstStyle/>
          <a:p>
            <a:r>
              <a:rPr lang="en-US" dirty="0"/>
              <a:t>Vendor specific way - tools from Apple/Google/MS</a:t>
            </a:r>
          </a:p>
          <a:p>
            <a:r>
              <a:rPr lang="en-US" dirty="0"/>
              <a:t>Means you build 3 apps</a:t>
            </a:r>
          </a:p>
          <a:p>
            <a:r>
              <a:rPr lang="en-US" dirty="0"/>
              <a:t>Need 3x developers</a:t>
            </a:r>
          </a:p>
          <a:p>
            <a:r>
              <a:rPr lang="en-US" dirty="0"/>
              <a:t>Lack of feature parity if apps built different speeds (lack of iOS </a:t>
            </a:r>
            <a:r>
              <a:rPr lang="en-US" dirty="0" err="1"/>
              <a:t>devs</a:t>
            </a:r>
            <a:r>
              <a:rPr lang="en-US" dirty="0"/>
              <a:t> may slow down iOS)</a:t>
            </a:r>
          </a:p>
          <a:p>
            <a:r>
              <a:rPr lang="en-US" dirty="0"/>
              <a:t>Fixes/improvements on multiple platforms</a:t>
            </a:r>
          </a:p>
          <a:p>
            <a:r>
              <a:rPr lang="en-US" dirty="0"/>
              <a:t>Advantage - latest and greatest, everything</a:t>
            </a:r>
          </a:p>
        </p:txBody>
      </p:sp>
    </p:spTree>
    <p:extLst>
      <p:ext uri="{BB962C8B-B14F-4D97-AF65-F5344CB8AC3E}">
        <p14:creationId xmlns:p14="http://schemas.microsoft.com/office/powerpoint/2010/main" val="262084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Write once, so fast to develop</a:t>
            </a:r>
          </a:p>
          <a:p>
            <a:r>
              <a:rPr lang="en-US" dirty="0"/>
              <a:t>Feature parity across all platforms</a:t>
            </a:r>
          </a:p>
          <a:p>
            <a:r>
              <a:rPr lang="en-US" dirty="0"/>
              <a:t>HTML/JS, so slow and poor UX</a:t>
            </a:r>
          </a:p>
          <a:p>
            <a:r>
              <a:rPr lang="en-US" dirty="0"/>
              <a:t>No specific API access to device features</a:t>
            </a:r>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052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but in shared language</a:t>
            </a:r>
          </a:p>
          <a:p>
            <a:r>
              <a:rPr lang="en-US" dirty="0"/>
              <a:t>Thin Wrappers around native SDKs – </a:t>
            </a:r>
            <a:r>
              <a:rPr lang="en-US" dirty="0" err="1"/>
              <a:t>UIViewController</a:t>
            </a:r>
            <a:r>
              <a:rPr lang="en-US" dirty="0"/>
              <a:t>. Activity</a:t>
            </a:r>
          </a:p>
          <a:p>
            <a:r>
              <a:rPr lang="en-US" dirty="0"/>
              <a:t>As fast as native, feature parity easy, 70% shared code</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35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 is also supported</a:t>
            </a:r>
          </a:p>
          <a:p>
            <a:r>
              <a:rPr lang="en-US" dirty="0"/>
              <a:t>Don </a:t>
            </a:r>
            <a:r>
              <a:rPr lang="en-US" dirty="0" err="1"/>
              <a:t>Syme</a:t>
            </a:r>
            <a:r>
              <a:rPr lang="en-US" dirty="0"/>
              <a:t>, language inventor on </a:t>
            </a:r>
            <a:r>
              <a:rPr lang="en-US" dirty="0" err="1"/>
              <a:t>secondment</a:t>
            </a:r>
            <a:r>
              <a:rPr lang="en-US" dirty="0"/>
              <a:t> to </a:t>
            </a:r>
            <a:r>
              <a:rPr lang="en-US" dirty="0" err="1"/>
              <a:t>Xaamrin</a:t>
            </a: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 7:52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91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Totally native</a:t>
            </a:r>
          </a:p>
          <a:p>
            <a:r>
              <a:rPr lang="en-US" dirty="0"/>
              <a:t>Controls/API/Performance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94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Storyboards and Android XML</a:t>
            </a:r>
          </a:p>
          <a:p>
            <a:r>
              <a:rPr lang="en-US" dirty="0"/>
              <a:t>SAME as on native</a:t>
            </a:r>
          </a:p>
          <a:p>
            <a:r>
              <a:rPr lang="en-US" dirty="0" err="1"/>
              <a:t>Recources</a:t>
            </a:r>
            <a:r>
              <a:rPr lang="en-US" dirty="0"/>
              <a:t> can be copied from native apps</a:t>
            </a:r>
          </a:p>
        </p:txBody>
      </p:sp>
    </p:spTree>
    <p:extLst>
      <p:ext uri="{BB962C8B-B14F-4D97-AF65-F5344CB8AC3E}">
        <p14:creationId xmlns:p14="http://schemas.microsoft.com/office/powerpoint/2010/main" val="1277276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71554"/>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101662"/>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75438" y="1271554"/>
            <a:ext cx="5365820" cy="536582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D072651-9A14-0740-B066-AA909F9392C4}"/>
              </a:ext>
            </a:extLst>
          </p:cNvPr>
          <p:cNvGrpSpPr/>
          <p:nvPr userDrawn="1"/>
        </p:nvGrpSpPr>
        <p:grpSpPr>
          <a:xfrm>
            <a:off x="0" y="6422103"/>
            <a:ext cx="12292229" cy="578367"/>
            <a:chOff x="0" y="6422103"/>
            <a:chExt cx="12292229" cy="578367"/>
          </a:xfrm>
        </p:grpSpPr>
        <p:sp>
          <p:nvSpPr>
            <p:cNvPr id="8" name="TextBox 7">
              <a:extLst>
                <a:ext uri="{FF2B5EF4-FFF2-40B4-BE49-F238E27FC236}">
                  <a16:creationId xmlns:a16="http://schemas.microsoft.com/office/drawing/2014/main" id="{D69FB0BA-D6A6-9E40-BCBC-AF1236EE882C}"/>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9" name="TextBox 8">
              <a:extLst>
                <a:ext uri="{FF2B5EF4-FFF2-40B4-BE49-F238E27FC236}">
                  <a16:creationId xmlns:a16="http://schemas.microsoft.com/office/drawing/2014/main" id="{DAB4A478-80D9-F94A-AB10-A0F0D66C7FEF}"/>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CBDF-77AB-4043-B23E-D2F285DC8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F1875B-071E-A24B-A13A-CBB98D2A3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74205-00A0-EB45-A8C4-281ACAAA7767}"/>
              </a:ext>
            </a:extLst>
          </p:cNvPr>
          <p:cNvSpPr>
            <a:spLocks noGrp="1"/>
          </p:cNvSpPr>
          <p:nvPr>
            <p:ph type="dt" sz="half" idx="10"/>
          </p:nvPr>
        </p:nvSpPr>
        <p:spPr/>
        <p:txBody>
          <a:bodyPr/>
          <a:lstStyle/>
          <a:p>
            <a:fld id="{E5DC3080-E552-4240-9D1D-5BE382D3BB27}" type="datetimeFigureOut">
              <a:rPr lang="en-US" smtClean="0"/>
              <a:t>11/10/18</a:t>
            </a:fld>
            <a:endParaRPr lang="en-US"/>
          </a:p>
        </p:txBody>
      </p:sp>
      <p:sp>
        <p:nvSpPr>
          <p:cNvPr id="5" name="Footer Placeholder 4">
            <a:extLst>
              <a:ext uri="{FF2B5EF4-FFF2-40B4-BE49-F238E27FC236}">
                <a16:creationId xmlns:a16="http://schemas.microsoft.com/office/drawing/2014/main" id="{2D38D315-2755-404C-8CE5-88712223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E7E50-A3B8-CC49-93F2-B9C5DFB13227}"/>
              </a:ext>
            </a:extLst>
          </p:cNvPr>
          <p:cNvSpPr>
            <a:spLocks noGrp="1"/>
          </p:cNvSpPr>
          <p:nvPr>
            <p:ph type="sldNum" sz="quarter" idx="12"/>
          </p:nvPr>
        </p:nvSpPr>
        <p:spPr/>
        <p:txBody>
          <a:bodyPr/>
          <a:lstStyle/>
          <a:p>
            <a:fld id="{738FE63E-7952-7143-9186-70732D0DB220}" type="slidenum">
              <a:rPr lang="en-US" smtClean="0"/>
              <a:t>‹#›</a:t>
            </a:fld>
            <a:endParaRPr lang="en-US"/>
          </a:p>
        </p:txBody>
      </p:sp>
    </p:spTree>
    <p:extLst>
      <p:ext uri="{BB962C8B-B14F-4D97-AF65-F5344CB8AC3E}">
        <p14:creationId xmlns:p14="http://schemas.microsoft.com/office/powerpoint/2010/main" val="640061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p14="http://schemas.microsoft.com/office/powerpoint/2010/main" val="145450900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824" y="6482890"/>
            <a:ext cx="2901844" cy="372394"/>
          </a:xfrm>
          <a:prstGeom prst="rect">
            <a:avLst/>
          </a:prstGeom>
        </p:spPr>
        <p:txBody>
          <a:bodyPr/>
          <a:lstStyle/>
          <a:p>
            <a:fld id="{3FE51E94-D08C-431E-88FC-7EB62E529A19}" type="datetimeFigureOut">
              <a:rPr lang="en-US" smtClean="0"/>
              <a:pPr/>
              <a:t>11/10/18</a:t>
            </a:fld>
            <a:endParaRPr lang="en-US"/>
          </a:p>
        </p:txBody>
      </p:sp>
      <p:sp>
        <p:nvSpPr>
          <p:cNvPr id="3" name="Footer Placeholder 2"/>
          <p:cNvSpPr>
            <a:spLocks noGrp="1"/>
          </p:cNvSpPr>
          <p:nvPr>
            <p:ph type="ftr" sz="quarter" idx="11"/>
          </p:nvPr>
        </p:nvSpPr>
        <p:spPr>
          <a:xfrm>
            <a:off x="4249129" y="6482890"/>
            <a:ext cx="3938217"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912807" y="6482890"/>
            <a:ext cx="2901844" cy="37239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184677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497E10CE-6851-6745-90FF-C915F91DCBB6}"/>
              </a:ext>
            </a:extLst>
          </p:cNvPr>
          <p:cNvGrpSpPr/>
          <p:nvPr userDrawn="1"/>
        </p:nvGrpSpPr>
        <p:grpSpPr>
          <a:xfrm>
            <a:off x="0" y="6422103"/>
            <a:ext cx="12292229" cy="578367"/>
            <a:chOff x="0" y="6422103"/>
            <a:chExt cx="12292229" cy="578367"/>
          </a:xfrm>
        </p:grpSpPr>
        <p:sp>
          <p:nvSpPr>
            <p:cNvPr id="11" name="TextBox 10">
              <a:extLst>
                <a:ext uri="{FF2B5EF4-FFF2-40B4-BE49-F238E27FC236}">
                  <a16:creationId xmlns:a16="http://schemas.microsoft.com/office/drawing/2014/main" id="{5ECE89F4-9310-A540-B952-DA8F7812480F}"/>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12" name="TextBox 11">
              <a:extLst>
                <a:ext uri="{FF2B5EF4-FFF2-40B4-BE49-F238E27FC236}">
                  <a16:creationId xmlns:a16="http://schemas.microsoft.com/office/drawing/2014/main" id="{46AA6431-AD60-F64B-B7CB-1CEAFBEFE75A}"/>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0C24C3F8-9610-6D47-AE14-8D1341E9CC09}"/>
              </a:ext>
            </a:extLst>
          </p:cNvPr>
          <p:cNvGrpSpPr/>
          <p:nvPr userDrawn="1"/>
        </p:nvGrpSpPr>
        <p:grpSpPr>
          <a:xfrm>
            <a:off x="0" y="6422103"/>
            <a:ext cx="12292229" cy="578367"/>
            <a:chOff x="0" y="6422103"/>
            <a:chExt cx="12292229" cy="578367"/>
          </a:xfrm>
        </p:grpSpPr>
        <p:sp>
          <p:nvSpPr>
            <p:cNvPr id="12" name="TextBox 11">
              <a:extLst>
                <a:ext uri="{FF2B5EF4-FFF2-40B4-BE49-F238E27FC236}">
                  <a16:creationId xmlns:a16="http://schemas.microsoft.com/office/drawing/2014/main" id="{32C272BC-7E3E-E248-A1F1-64B8F13AC3DC}"/>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13" name="TextBox 12">
              <a:extLst>
                <a:ext uri="{FF2B5EF4-FFF2-40B4-BE49-F238E27FC236}">
                  <a16:creationId xmlns:a16="http://schemas.microsoft.com/office/drawing/2014/main" id="{6A2DDE82-25F3-CC4C-B658-D3A1F4281E6F}"/>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aka.ms</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a:extLst>
              <a:ext uri="{FF2B5EF4-FFF2-40B4-BE49-F238E27FC236}">
                <a16:creationId xmlns:a16="http://schemas.microsoft.com/office/drawing/2014/main" id="{EF5C430C-5BA0-0C46-B99C-2E14EA76D1CA}"/>
              </a:ext>
            </a:extLst>
          </p:cNvPr>
          <p:cNvGrpSpPr/>
          <p:nvPr userDrawn="1"/>
        </p:nvGrpSpPr>
        <p:grpSpPr>
          <a:xfrm>
            <a:off x="0" y="6422103"/>
            <a:ext cx="12292229" cy="578367"/>
            <a:chOff x="0" y="6422103"/>
            <a:chExt cx="12292229" cy="578367"/>
          </a:xfrm>
        </p:grpSpPr>
        <p:sp>
          <p:nvSpPr>
            <p:cNvPr id="4" name="TextBox 3">
              <a:extLst>
                <a:ext uri="{FF2B5EF4-FFF2-40B4-BE49-F238E27FC236}">
                  <a16:creationId xmlns:a16="http://schemas.microsoft.com/office/drawing/2014/main" id="{16FA5F67-BFF8-6F45-953B-B025C6DD7EEA}"/>
                </a:ext>
              </a:extLst>
            </p:cNvPr>
            <p:cNvSpPr txBox="1"/>
            <p:nvPr/>
          </p:nvSpPr>
          <p:spPr>
            <a:xfrm>
              <a:off x="0" y="6428048"/>
              <a:ext cx="2713383" cy="572422"/>
            </a:xfrm>
            <a:prstGeom prst="rect">
              <a:avLst/>
            </a:prstGeom>
            <a:noFill/>
          </p:spPr>
          <p:txBody>
            <a:bodyPr wrap="square" lIns="182855" tIns="146283" rIns="182855" bIns="146283" rtlCol="0">
              <a:spAutoFit/>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505050"/>
                </a:solidFill>
                <a:effectLst/>
                <a:uLnTx/>
                <a:uFillTx/>
                <a:latin typeface="+mn-lt"/>
                <a:ea typeface="+mn-ea"/>
                <a:cs typeface="+mn-cs"/>
              </a:endParaRPr>
            </a:p>
          </p:txBody>
        </p:sp>
        <p:sp>
          <p:nvSpPr>
            <p:cNvPr id="5" name="TextBox 4">
              <a:extLst>
                <a:ext uri="{FF2B5EF4-FFF2-40B4-BE49-F238E27FC236}">
                  <a16:creationId xmlns:a16="http://schemas.microsoft.com/office/drawing/2014/main" id="{5978D3B3-A596-8743-A896-A9FBF00D0DCC}"/>
                </a:ext>
              </a:extLst>
            </p:cNvPr>
            <p:cNvSpPr txBox="1"/>
            <p:nvPr/>
          </p:nvSpPr>
          <p:spPr>
            <a:xfrm>
              <a:off x="6142383" y="6422103"/>
              <a:ext cx="6149846" cy="572422"/>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505050"/>
                  </a:solidFill>
                  <a:effectLst/>
                  <a:uLnTx/>
                  <a:uFillTx/>
                  <a:latin typeface="+mn-lt"/>
                  <a:ea typeface="+mn-ea"/>
                  <a:cs typeface="+mn-cs"/>
                </a:rPr>
                <a:t>https://</a:t>
              </a:r>
              <a:r>
                <a:rPr kumimoji="0" lang="en-US" b="0" i="0" u="none" strike="noStrike" kern="0" cap="none" spc="0" normalizeH="0" baseline="0" noProof="0" dirty="0" err="1">
                  <a:ln>
                    <a:noFill/>
                  </a:ln>
                  <a:solidFill>
                    <a:srgbClr val="505050"/>
                  </a:solidFill>
                  <a:effectLst/>
                  <a:uLnTx/>
                  <a:uFillTx/>
                  <a:latin typeface="+mn-lt"/>
                  <a:ea typeface="+mn-ea"/>
                  <a:cs typeface="+mn-cs"/>
                </a:rPr>
                <a:t>github.com</a:t>
              </a:r>
              <a:r>
                <a:rPr kumimoji="0" lang="en-US" b="0" i="0" u="none" strike="noStrike" kern="0" cap="none" spc="0" normalizeH="0" baseline="0" noProof="0" dirty="0">
                  <a:ln>
                    <a:noFill/>
                  </a:ln>
                  <a:solidFill>
                    <a:srgbClr val="505050"/>
                  </a:solidFill>
                  <a:effectLst/>
                  <a:uLnTx/>
                  <a:uFillTx/>
                  <a:latin typeface="+mn-lt"/>
                  <a:ea typeface="+mn-ea"/>
                  <a:cs typeface="+mn-cs"/>
                </a:rPr>
                <a:t>/</a:t>
              </a:r>
              <a:r>
                <a:rPr kumimoji="0" lang="en-US" b="0" i="0" u="none" strike="noStrike" kern="0" cap="none" spc="0" normalizeH="0" baseline="0" noProof="0" dirty="0" err="1">
                  <a:ln>
                    <a:noFill/>
                  </a:ln>
                  <a:solidFill>
                    <a:srgbClr val="505050"/>
                  </a:solidFill>
                  <a:effectLst/>
                  <a:uLnTx/>
                  <a:uFillTx/>
                  <a:latin typeface="+mn-lt"/>
                  <a:ea typeface="+mn-ea"/>
                  <a:cs typeface="+mn-cs"/>
                </a:rPr>
                <a:t>xamarin</a:t>
              </a:r>
              <a:r>
                <a:rPr kumimoji="0" lang="en-US" b="0" i="0" u="none" strike="noStrike" kern="0" cap="none" spc="0" normalizeH="0" baseline="0" noProof="0" dirty="0">
                  <a:ln>
                    <a:noFill/>
                  </a:ln>
                  <a:solidFill>
                    <a:srgbClr val="505050"/>
                  </a:solidFill>
                  <a:effectLst/>
                  <a:uLnTx/>
                  <a:uFillTx/>
                  <a:latin typeface="+mn-lt"/>
                  <a:ea typeface="+mn-ea"/>
                  <a:cs typeface="+mn-cs"/>
                </a:rPr>
                <a:t>/dev-days-labs</a:t>
              </a:r>
            </a:p>
          </p:txBody>
        </p:sp>
      </p:gr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8" r:id="rId17"/>
    <p:sldLayoutId id="2147484499"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03841"/>
      </p:ext>
    </p:extLst>
  </p:cSld>
  <p:clrMap bg1="dk1" tx1="lt1" bg2="dk2" tx2="lt2" accent1="accent1" accent2="accent2" accent3="accent3" accent4="accent4" accent5="accent5" accent6="accent6" hlink="hlink" folHlink="folHlink"/>
  <p:sldLayoutIdLst>
    <p:sldLayoutId id="2147484496" r:id="rId1"/>
  </p:sldLayoutIdLst>
  <p:transition spd="slow">
    <p:wipe/>
  </p:transition>
  <p:txStyles>
    <p:titleStyle>
      <a:lvl1pPr algn="ctr" defTabSz="1243431" rtl="0" eaLnBrk="1" latinLnBrk="0" hangingPunct="1">
        <a:spcBef>
          <a:spcPct val="0"/>
        </a:spcBef>
        <a:buNone/>
        <a:defRPr sz="5984" kern="1200">
          <a:solidFill>
            <a:schemeClr val="bg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bg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bg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bg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bg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emf"/><Relationship Id="rId11"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emf"/><Relationship Id="rId7"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F8EA14B-20D0-471F-AC73-7A51F4886E92}"/>
              </a:ext>
            </a:extLst>
          </p:cNvPr>
          <p:cNvSpPr txBox="1">
            <a:spLocks/>
          </p:cNvSpPr>
          <p:nvPr/>
        </p:nvSpPr>
        <p:spPr>
          <a:xfrm>
            <a:off x="169197" y="1722774"/>
            <a:ext cx="7444977" cy="1630072"/>
          </a:xfrm>
          <a:prstGeom prst="rect">
            <a:avLst/>
          </a:prstGeom>
          <a:noFill/>
        </p:spPr>
        <p:txBody>
          <a:bodyPr vert="horz" wrap="square" lIns="146304" tIns="91440" rIns="146304" bIns="91440" rtlCol="0" anchor="b"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Introduction of Mobile Development for .NET Developers</a:t>
            </a:r>
          </a:p>
        </p:txBody>
      </p:sp>
      <p:sp>
        <p:nvSpPr>
          <p:cNvPr id="5" name="Text Placeholder 4"/>
          <p:cNvSpPr>
            <a:spLocks noGrp="1"/>
          </p:cNvSpPr>
          <p:nvPr>
            <p:ph type="body" sz="quarter" idx="12"/>
          </p:nvPr>
        </p:nvSpPr>
        <p:spPr>
          <a:xfrm>
            <a:off x="169197" y="3955786"/>
            <a:ext cx="6354433" cy="2425349"/>
          </a:xfrm>
        </p:spPr>
        <p:txBody>
          <a:bodyPr/>
          <a:lstStyle/>
          <a:p>
            <a:r>
              <a:rPr lang="en-US" dirty="0"/>
              <a:t>Alejandro Ruiz</a:t>
            </a:r>
          </a:p>
          <a:p>
            <a:r>
              <a:rPr lang="en-US" dirty="0"/>
              <a:t>Microsoft MVP: Developer Technologies</a:t>
            </a:r>
          </a:p>
          <a:p>
            <a:endParaRPr lang="en-US" dirty="0"/>
          </a:p>
          <a:p>
            <a:r>
              <a:rPr lang="en-US" sz="2400" dirty="0"/>
              <a:t>@</a:t>
            </a:r>
            <a:r>
              <a:rPr lang="en-US" sz="2400" dirty="0" err="1"/>
              <a:t>alejandroruizva</a:t>
            </a:r>
            <a:endParaRPr lang="en-US" sz="2400" dirty="0"/>
          </a:p>
          <a:p>
            <a:r>
              <a:rPr lang="en-US" sz="2400" dirty="0"/>
              <a:t>https://</a:t>
            </a:r>
            <a:r>
              <a:rPr lang="en-US" sz="2400" dirty="0" err="1"/>
              <a:t>alejandroruizvarela.com</a:t>
            </a:r>
            <a:endParaRPr lang="en-US" sz="2400" dirty="0"/>
          </a:p>
          <a:p>
            <a:r>
              <a:rPr lang="en-US" sz="2400" dirty="0" err="1"/>
              <a:t>alejandro@alejandroruizvarela.com</a:t>
            </a:r>
            <a:endParaRPr lang="en-US" sz="2400" dirty="0"/>
          </a:p>
        </p:txBody>
      </p:sp>
      <p:sp>
        <p:nvSpPr>
          <p:cNvPr id="2" name="TextBox 1">
            <a:extLst>
              <a:ext uri="{FF2B5EF4-FFF2-40B4-BE49-F238E27FC236}">
                <a16:creationId xmlns:a16="http://schemas.microsoft.com/office/drawing/2014/main" id="{71942EA4-9D82-2348-A20A-2445C0B0934F}"/>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79437" y="2057807"/>
            <a:ext cx="11658599" cy="2777325"/>
            <a:chOff x="655354" y="2158999"/>
            <a:chExt cx="11661908" cy="2778113"/>
          </a:xfrm>
        </p:grpSpPr>
        <p:sp>
          <p:nvSpPr>
            <p:cNvPr id="4" name="Rectangle 3"/>
            <p:cNvSpPr/>
            <p:nvPr/>
          </p:nvSpPr>
          <p:spPr>
            <a:xfrm>
              <a:off x="655354" y="4515153"/>
              <a:ext cx="3200898"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a:ln>
                    <a:noFill/>
                  </a:ln>
                  <a:solidFill>
                    <a:srgbClr val="404040"/>
                  </a:solidFill>
                  <a:effectLst/>
                  <a:uLnTx/>
                  <a:uFillTx/>
                  <a:latin typeface="Segoe UI Light"/>
                  <a:ea typeface="ＭＳ Ｐゴシック" pitchFamily="-72" charset="-128"/>
                  <a:cs typeface="Helvetica Light"/>
                </a:rPr>
                <a:t>Native User Interfaces</a:t>
              </a:r>
            </a:p>
          </p:txBody>
        </p:sp>
        <p:sp>
          <p:nvSpPr>
            <p:cNvPr id="15" name="Rectangle 14"/>
            <p:cNvSpPr/>
            <p:nvPr/>
          </p:nvSpPr>
          <p:spPr>
            <a:xfrm>
              <a:off x="4908076" y="4521496"/>
              <a:ext cx="2781434"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a:ln>
                    <a:noFill/>
                  </a:ln>
                  <a:solidFill>
                    <a:srgbClr val="404040"/>
                  </a:solidFill>
                  <a:effectLst/>
                  <a:uLnTx/>
                  <a:uFillTx/>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603" y="2486172"/>
              <a:ext cx="3150399" cy="1603227"/>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18879" y="2158999"/>
              <a:ext cx="3359829" cy="1925026"/>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36125" y="2494561"/>
              <a:ext cx="3150399" cy="1586450"/>
            </a:xfrm>
            <a:prstGeom prst="rect">
              <a:avLst/>
            </a:prstGeom>
          </p:spPr>
        </p:pic>
        <p:sp>
          <p:nvSpPr>
            <p:cNvPr id="21" name="Rectangle 20"/>
            <p:cNvSpPr/>
            <p:nvPr/>
          </p:nvSpPr>
          <p:spPr>
            <a:xfrm>
              <a:off x="8705383" y="4521495"/>
              <a:ext cx="3611879" cy="415616"/>
            </a:xfrm>
            <a:prstGeom prst="rect">
              <a:avLst/>
            </a:prstGeom>
          </p:spPr>
          <p:txBody>
            <a:bodyPr wrap="square">
              <a:spAutoFit/>
            </a:bodyPr>
            <a:lstStyle/>
            <a:p>
              <a:pPr marL="0" marR="0" lvl="0" indent="0" algn="ctr" defTabSz="466344" rtl="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dirty="0">
                  <a:ln>
                    <a:noFill/>
                  </a:ln>
                  <a:solidFill>
                    <a:srgbClr val="404040"/>
                  </a:solidFill>
                  <a:effectLst/>
                  <a:uLnTx/>
                  <a:uFillTx/>
                  <a:latin typeface="Segoe UI Light"/>
                  <a:ea typeface="ＭＳ Ｐゴシック" pitchFamily="-72" charset="-128"/>
                  <a:cs typeface="Helvetica Light"/>
                </a:rPr>
                <a:t>Native Performance</a:t>
              </a:r>
            </a:p>
          </p:txBody>
        </p:sp>
      </p:grpSp>
      <p:sp>
        <p:nvSpPr>
          <p:cNvPr id="11" name="Rectangle 10">
            <a:extLst>
              <a:ext uri="{FF2B5EF4-FFF2-40B4-BE49-F238E27FC236}">
                <a16:creationId xmlns:a16="http://schemas.microsoft.com/office/drawing/2014/main" id="{4D6FBD13-C9CA-2344-AC7B-DE11F4F23FFD}"/>
              </a:ext>
            </a:extLst>
          </p:cNvPr>
          <p:cNvSpPr/>
          <p:nvPr/>
        </p:nvSpPr>
        <p:spPr bwMode="auto">
          <a:xfrm>
            <a:off x="7451678" y="6452312"/>
            <a:ext cx="4712525"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0" name="TextBox 9">
            <a:extLst>
              <a:ext uri="{FF2B5EF4-FFF2-40B4-BE49-F238E27FC236}">
                <a16:creationId xmlns:a16="http://schemas.microsoft.com/office/drawing/2014/main" id="{709E14FF-2A8B-D04B-A259-778C3A768559}"/>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1065726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38B17DA-855A-DD46-A64A-57DA757AC5E9}"/>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135" y="392077"/>
            <a:ext cx="7693106" cy="4017109"/>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2480" y="1213174"/>
            <a:ext cx="4151690" cy="4218115"/>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7114" y="1555599"/>
            <a:ext cx="3944330" cy="3923535"/>
          </a:xfrm>
          <a:prstGeom prst="rect">
            <a:avLst/>
          </a:prstGeom>
        </p:spPr>
      </p:pic>
      <p:sp>
        <p:nvSpPr>
          <p:cNvPr id="2" name="Title 1"/>
          <p:cNvSpPr>
            <a:spLocks noGrp="1"/>
          </p:cNvSpPr>
          <p:nvPr>
            <p:ph type="title"/>
          </p:nvPr>
        </p:nvSpPr>
        <p:spPr/>
        <p:txBody>
          <a:bodyPr>
            <a:normAutofit/>
          </a:bodyPr>
          <a:lstStyle/>
          <a:p>
            <a:r>
              <a:rPr lang="en-US" dirty="0"/>
              <a:t>Xamarin Native—Traditional UI</a:t>
            </a:r>
          </a:p>
        </p:txBody>
      </p:sp>
      <p:sp>
        <p:nvSpPr>
          <p:cNvPr id="3" name="Text Placeholder 2"/>
          <p:cNvSpPr>
            <a:spLocks noGrp="1"/>
          </p:cNvSpPr>
          <p:nvPr>
            <p:ph idx="4294967295"/>
          </p:nvPr>
        </p:nvSpPr>
        <p:spPr>
          <a:xfrm>
            <a:off x="905134" y="5210175"/>
            <a:ext cx="4708525" cy="2311400"/>
          </a:xfrm>
        </p:spPr>
        <p:txBody>
          <a:bodyPr>
            <a:normAutofit/>
          </a:bodyPr>
          <a:lstStyle/>
          <a:p>
            <a:pPr marL="0" indent="0" algn="ctr">
              <a:lnSpc>
                <a:spcPct val="100000"/>
              </a:lnSpc>
              <a:buNone/>
            </a:pPr>
            <a:r>
              <a:rPr lang="en-US" sz="2600" dirty="0">
                <a:solidFill>
                  <a:schemeClr val="tx1"/>
                </a:solidFill>
              </a:rPr>
              <a:t>3 Native User Interfaces</a:t>
            </a:r>
          </a:p>
          <a:p>
            <a:pPr marL="0" indent="0" algn="ctr">
              <a:lnSpc>
                <a:spcPct val="100000"/>
              </a:lnSpc>
              <a:buNone/>
            </a:pPr>
            <a:r>
              <a:rPr lang="en-US" sz="2600" dirty="0">
                <a:solidFill>
                  <a:schemeClr val="tx1"/>
                </a:solidFill>
              </a:rPr>
              <a:t>Shared App Logic</a:t>
            </a:r>
          </a:p>
        </p:txBody>
      </p:sp>
      <p:grpSp>
        <p:nvGrpSpPr>
          <p:cNvPr id="25" name="Group 24"/>
          <p:cNvGrpSpPr/>
          <p:nvPr/>
        </p:nvGrpSpPr>
        <p:grpSpPr>
          <a:xfrm>
            <a:off x="1022181" y="2528783"/>
            <a:ext cx="4591478" cy="2588630"/>
            <a:chOff x="2819400" y="2018423"/>
            <a:chExt cx="5994400" cy="3328277"/>
          </a:xfrm>
        </p:grpSpPr>
        <p:sp>
          <p:nvSpPr>
            <p:cNvPr id="26" name="Rectangle 25"/>
            <p:cNvSpPr/>
            <p:nvPr/>
          </p:nvSpPr>
          <p:spPr bwMode="auto">
            <a:xfrm>
              <a:off x="2819400" y="2108200"/>
              <a:ext cx="1981200" cy="457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TextBox 27"/>
            <p:cNvSpPr txBox="1"/>
            <p:nvPr/>
          </p:nvSpPr>
          <p:spPr>
            <a:xfrm>
              <a:off x="2832103" y="2018427"/>
              <a:ext cx="1968500"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FFFFFF"/>
                  </a:solidFill>
                  <a:effectLst/>
                  <a:uLnTx/>
                  <a:uFillTx/>
                  <a:ea typeface="+mn-ea"/>
                  <a:cs typeface="+mn-cs"/>
                </a:rPr>
                <a:t>iOS C#</a:t>
              </a:r>
            </a:p>
          </p:txBody>
        </p:sp>
        <p:sp>
          <p:nvSpPr>
            <p:cNvPr id="29" name="Rectangle 28"/>
            <p:cNvSpPr/>
            <p:nvPr/>
          </p:nvSpPr>
          <p:spPr bwMode="auto">
            <a:xfrm>
              <a:off x="4826000" y="2108200"/>
              <a:ext cx="1981200" cy="4572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BBF1"/>
                  </a:solidFill>
                  <a:effectLst/>
                  <a:uLnTx/>
                  <a:uFillTx/>
                  <a:latin typeface="Calibri" panose="020F0502020204030204"/>
                  <a:ea typeface="Segoe UI" pitchFamily="34" charset="0"/>
                  <a:cs typeface="Segoe UI" pitchFamily="34" charset="0"/>
                </a:rPr>
                <a:t> </a:t>
              </a:r>
            </a:p>
          </p:txBody>
        </p:sp>
        <p:sp>
          <p:nvSpPr>
            <p:cNvPr id="31" name="TextBox 30"/>
            <p:cNvSpPr txBox="1"/>
            <p:nvPr/>
          </p:nvSpPr>
          <p:spPr>
            <a:xfrm>
              <a:off x="6845300" y="2018424"/>
              <a:ext cx="1968500"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FFFFFF"/>
                  </a:solidFill>
                  <a:effectLst/>
                  <a:uLnTx/>
                  <a:uFillTx/>
                  <a:ea typeface="+mn-ea"/>
                  <a:cs typeface="+mn-cs"/>
                </a:rPr>
                <a:t>Windows C#</a:t>
              </a:r>
            </a:p>
          </p:txBody>
        </p:sp>
        <p:sp>
          <p:nvSpPr>
            <p:cNvPr id="32" name="TextBox 31"/>
            <p:cNvSpPr txBox="1"/>
            <p:nvPr/>
          </p:nvSpPr>
          <p:spPr>
            <a:xfrm>
              <a:off x="4626798" y="2018423"/>
              <a:ext cx="2353425" cy="62193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ea typeface="+mn-ea"/>
                  <a:cs typeface="+mn-cs"/>
                </a:rPr>
                <a:t>Android C#</a:t>
              </a:r>
            </a:p>
          </p:txBody>
        </p:sp>
      </p:grpSp>
      <p:grpSp>
        <p:nvGrpSpPr>
          <p:cNvPr id="7" name="Group 6"/>
          <p:cNvGrpSpPr/>
          <p:nvPr/>
        </p:nvGrpSpPr>
        <p:grpSpPr>
          <a:xfrm>
            <a:off x="1373665" y="1839378"/>
            <a:ext cx="3795685" cy="627870"/>
            <a:chOff x="1371601" y="1838670"/>
            <a:chExt cx="3797300" cy="628137"/>
          </a:xfrm>
        </p:grpSpPr>
        <p:sp>
          <p:nvSpPr>
            <p:cNvPr id="47" name="Oval 46"/>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31910" y="3588085"/>
            <a:ext cx="4581748" cy="695448"/>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mn-ea"/>
                <a:cs typeface="+mn-cs"/>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870786" y="2668473"/>
            <a:ext cx="4522536" cy="3713240"/>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403938" y="2668473"/>
            <a:ext cx="1734130" cy="3713240"/>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573" y="3116593"/>
            <a:ext cx="3926013" cy="3877712"/>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502137" y="2031057"/>
            <a:ext cx="365191" cy="22988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AF7EF1E-B8A2-594A-9BFF-EFBCEF0CCA30}"/>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0300621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Xamarin Works</a:t>
            </a:r>
            <a:endParaRPr lang="en-US" sz="7200" dirty="0"/>
          </a:p>
        </p:txBody>
      </p:sp>
      <p:sp>
        <p:nvSpPr>
          <p:cNvPr id="3" name="TextBox 2">
            <a:extLst>
              <a:ext uri="{FF2B5EF4-FFF2-40B4-BE49-F238E27FC236}">
                <a16:creationId xmlns:a16="http://schemas.microsoft.com/office/drawing/2014/main" id="{7C34AFF4-5FC0-F845-B8BE-A3A6CE1ADC56}"/>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1862448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endParaRPr lang="en-US" dirty="0"/>
          </a:p>
        </p:txBody>
      </p:sp>
      <p:grpSp>
        <p:nvGrpSpPr>
          <p:cNvPr id="44" name="Group 43"/>
          <p:cNvGrpSpPr/>
          <p:nvPr/>
        </p:nvGrpSpPr>
        <p:grpSpPr>
          <a:xfrm>
            <a:off x="774248" y="1531527"/>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Microsoft.Phone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3"/>
              <a:ext cx="2074681" cy="679673"/>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Microsoft.Networking</a:t>
              </a:r>
              <a:endPar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Windows.Storage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Windows.Foundation</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Microsoft.Devices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4" name="TextBox 33"/>
            <p:cNvSpPr txBox="1"/>
            <p:nvPr/>
          </p:nvSpPr>
          <p:spPr>
            <a:xfrm>
              <a:off x="6299200" y="1820862"/>
              <a:ext cx="369398" cy="628039"/>
            </a:xfrm>
            <a:prstGeom prst="rect">
              <a:avLst/>
            </a:prstGeom>
            <a:noFill/>
          </p:spPr>
          <p:txBody>
            <a:bodyPr wrap="none" lIns="182855" tIns="146283" rIns="182855" bIns="146283" rtlCol="0">
              <a:spAutoFit/>
            </a:bodyPr>
            <a:lstStyle/>
            <a:p>
              <a:pPr marL="0" marR="0" lvl="0" indent="0" algn="l" defTabSz="932666" rtl="0" eaLnBrk="1" fontAlgn="auto" latinLnBrk="0" hangingPunct="1">
                <a:lnSpc>
                  <a:spcPct val="90000"/>
                </a:lnSpc>
                <a:spcBef>
                  <a:spcPts val="0"/>
                </a:spcBef>
                <a:spcAft>
                  <a:spcPts val="600"/>
                </a:spcAft>
                <a:buClrTx/>
                <a:buSzTx/>
                <a:buFontTx/>
                <a:buNone/>
                <a:tabLst/>
                <a:defRPr/>
              </a:pPr>
              <a:endParaRPr kumimoji="0" lang="en-US" sz="2401"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Semibold" panose="020B0702040204020203" pitchFamily="34" charset="0"/>
                <a:ea typeface="+mn-ea"/>
                <a:cs typeface="+mn-cs"/>
              </a:endParaRPr>
            </a:p>
          </p:txBody>
        </p:sp>
      </p:grpSp>
      <p:sp>
        <p:nvSpPr>
          <p:cNvPr id="29" name="Left Brace 28"/>
          <p:cNvSpPr/>
          <p:nvPr/>
        </p:nvSpPr>
        <p:spPr>
          <a:xfrm rot="5400000" flipH="1">
            <a:off x="6053161" y="-673627"/>
            <a:ext cx="380946" cy="10920451"/>
          </a:xfrm>
          <a:prstGeom prst="leftBrace">
            <a:avLst>
              <a:gd name="adj1" fmla="val 56668"/>
              <a:gd name="adj2" fmla="val 50000"/>
            </a:avLst>
          </a:prstGeom>
          <a:ln w="38100" cap="rnd">
            <a:solidFill>
              <a:schemeClr val="accent1"/>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30" name="Rectangle 29"/>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31" name="Rounded Rectangle 30">
            <a:extLst>
              <a:ext uri="{FF2B5EF4-FFF2-40B4-BE49-F238E27FC236}">
                <a16:creationId xmlns:a16="http://schemas.microsoft.com/office/drawing/2014/main" id="{286759E0-D324-F943-9AEF-BAD6D028BDD4}"/>
              </a:ext>
            </a:extLst>
          </p:cNvPr>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a:extLst>
              <a:ext uri="{FF2B5EF4-FFF2-40B4-BE49-F238E27FC236}">
                <a16:creationId xmlns:a16="http://schemas.microsoft.com/office/drawing/2014/main" id="{51A7E35D-5A04-CA4F-AD23-1DD95D0E4705}"/>
              </a:ext>
            </a:extLst>
          </p:cNvPr>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3" name="Rounded Rectangle 32">
            <a:extLst>
              <a:ext uri="{FF2B5EF4-FFF2-40B4-BE49-F238E27FC236}">
                <a16:creationId xmlns:a16="http://schemas.microsoft.com/office/drawing/2014/main" id="{DD642A57-ACB4-A94C-96D3-41F22AD5ED8C}"/>
              </a:ext>
            </a:extLst>
          </p:cNvPr>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5" name="Rounded Rectangle 34">
            <a:extLst>
              <a:ext uri="{FF2B5EF4-FFF2-40B4-BE49-F238E27FC236}">
                <a16:creationId xmlns:a16="http://schemas.microsoft.com/office/drawing/2014/main" id="{F9EAA960-D83B-444E-9E64-F0ECBA4F9100}"/>
              </a:ext>
            </a:extLst>
          </p:cNvPr>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6" name="Rounded Rectangle 35">
            <a:extLst>
              <a:ext uri="{FF2B5EF4-FFF2-40B4-BE49-F238E27FC236}">
                <a16:creationId xmlns:a16="http://schemas.microsoft.com/office/drawing/2014/main" id="{6DC46A86-685C-BC4E-83D6-708672F65FA9}"/>
              </a:ext>
            </a:extLst>
          </p:cNvPr>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a:extLst>
              <a:ext uri="{FF2B5EF4-FFF2-40B4-BE49-F238E27FC236}">
                <a16:creationId xmlns:a16="http://schemas.microsoft.com/office/drawing/2014/main" id="{0D787EF9-6928-4D4A-A670-DAB3E6972853}"/>
              </a:ext>
            </a:extLst>
          </p:cNvPr>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5" name="Rounded Rectangle 44">
            <a:extLst>
              <a:ext uri="{FF2B5EF4-FFF2-40B4-BE49-F238E27FC236}">
                <a16:creationId xmlns:a16="http://schemas.microsoft.com/office/drawing/2014/main" id="{960F57E6-F436-7644-A8C6-8891E6CDA897}"/>
              </a:ext>
            </a:extLst>
          </p:cNvPr>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6" name="Rounded Rectangle 45">
            <a:extLst>
              <a:ext uri="{FF2B5EF4-FFF2-40B4-BE49-F238E27FC236}">
                <a16:creationId xmlns:a16="http://schemas.microsoft.com/office/drawing/2014/main" id="{52B4771D-2DEB-564C-98A6-0E84EC3F995D}"/>
              </a:ext>
            </a:extLst>
          </p:cNvPr>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7" name="Rounded Rectangle 46">
            <a:extLst>
              <a:ext uri="{FF2B5EF4-FFF2-40B4-BE49-F238E27FC236}">
                <a16:creationId xmlns:a16="http://schemas.microsoft.com/office/drawing/2014/main" id="{230C49EA-6A26-F34F-BA4C-9212DE6C0EE3}"/>
              </a:ext>
            </a:extLst>
          </p:cNvPr>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8" name="Rounded Rectangle 47">
            <a:extLst>
              <a:ext uri="{FF2B5EF4-FFF2-40B4-BE49-F238E27FC236}">
                <a16:creationId xmlns:a16="http://schemas.microsoft.com/office/drawing/2014/main" id="{DC3A5937-6F90-F94E-9B26-141F29C9E797}"/>
              </a:ext>
            </a:extLst>
          </p:cNvPr>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4" name="Rectangle 23">
            <a:extLst>
              <a:ext uri="{FF2B5EF4-FFF2-40B4-BE49-F238E27FC236}">
                <a16:creationId xmlns:a16="http://schemas.microsoft.com/office/drawing/2014/main" id="{C5195875-391C-714A-9427-887611729D40}"/>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5" name="TextBox 24">
            <a:extLst>
              <a:ext uri="{FF2B5EF4-FFF2-40B4-BE49-F238E27FC236}">
                <a16:creationId xmlns:a16="http://schemas.microsoft.com/office/drawing/2014/main" id="{AC676DF5-8C9C-734B-8F1E-9C045AD1713F}"/>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9898031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iOS—100% API coverage</a:t>
            </a:r>
          </a:p>
        </p:txBody>
      </p:sp>
      <p:grpSp>
        <p:nvGrpSpPr>
          <p:cNvPr id="3" name="Group 2"/>
          <p:cNvGrpSpPr/>
          <p:nvPr/>
        </p:nvGrpSpPr>
        <p:grpSpPr>
          <a:xfrm>
            <a:off x="774248" y="1929508"/>
            <a:ext cx="10929612" cy="679578"/>
            <a:chOff x="752656" y="2201862"/>
            <a:chExt cx="10931162" cy="679674"/>
          </a:xfrm>
          <a:solidFill>
            <a:schemeClr val="accent5"/>
          </a:solidFill>
        </p:grpSpPr>
        <p:sp>
          <p:nvSpPr>
            <p:cNvPr id="19" name="Rounded Rectangle 18"/>
            <p:cNvSpPr/>
            <p:nvPr/>
          </p:nvSpPr>
          <p:spPr>
            <a:xfrm>
              <a:off x="75265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MapKit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UIKit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iBeacon</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CoreGraphics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CoreMotion</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grpSp>
      <p:sp>
        <p:nvSpPr>
          <p:cNvPr id="37" name="Left Brace 36"/>
          <p:cNvSpPr/>
          <p:nvPr/>
        </p:nvSpPr>
        <p:spPr>
          <a:xfrm rot="5400000" flipH="1">
            <a:off x="6053161" y="-673627"/>
            <a:ext cx="380946" cy="10920451"/>
          </a:xfrm>
          <a:prstGeom prst="leftBrace">
            <a:avLst>
              <a:gd name="adj1" fmla="val 56668"/>
              <a:gd name="adj2" fmla="val 50000"/>
            </a:avLst>
          </a:prstGeom>
          <a:ln w="381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4" name="Rounded Rectangle 23"/>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 name="Rectangle 3"/>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3ADA267-1595-9244-A7EA-E6B444D9F16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7" name="TextBox 26">
            <a:extLst>
              <a:ext uri="{FF2B5EF4-FFF2-40B4-BE49-F238E27FC236}">
                <a16:creationId xmlns:a16="http://schemas.microsoft.com/office/drawing/2014/main" id="{BF36EDE6-A620-BB4E-BC1A-430A108FD8B3}"/>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7514135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Android—100% API coverage</a:t>
            </a:r>
          </a:p>
        </p:txBody>
      </p:sp>
      <p:sp>
        <p:nvSpPr>
          <p:cNvPr id="19" name="Rounded Rectangle 18"/>
          <p:cNvSpPr/>
          <p:nvPr/>
        </p:nvSpPr>
        <p:spPr>
          <a:xfrm>
            <a:off x="774250"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Text-to-speech</a:t>
            </a:r>
          </a:p>
        </p:txBody>
      </p:sp>
      <p:sp>
        <p:nvSpPr>
          <p:cNvPr id="20" name="Rounded Rectangle 19"/>
          <p:cNvSpPr/>
          <p:nvPr/>
        </p:nvSpPr>
        <p:spPr>
          <a:xfrm>
            <a:off x="2988055"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ActionBar</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201861"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Printing Framework</a:t>
            </a:r>
          </a:p>
        </p:txBody>
      </p:sp>
      <p:sp>
        <p:nvSpPr>
          <p:cNvPr id="22" name="Rounded Rectangle 21"/>
          <p:cNvSpPr/>
          <p:nvPr/>
        </p:nvSpPr>
        <p:spPr>
          <a:xfrm>
            <a:off x="7415666"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Renderscript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29473" y="1929506"/>
            <a:ext cx="2074387" cy="679578"/>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NFC</a:t>
            </a:r>
          </a:p>
        </p:txBody>
      </p:sp>
      <p:sp>
        <p:nvSpPr>
          <p:cNvPr id="24" name="Rounded Rectangle 23"/>
          <p:cNvSpPr/>
          <p:nvPr/>
        </p:nvSpPr>
        <p:spPr>
          <a:xfrm>
            <a:off x="769668"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83475"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197281"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411086"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p:cNvSpPr/>
          <p:nvPr/>
        </p:nvSpPr>
        <p:spPr>
          <a:xfrm>
            <a:off x="9624893" y="3567574"/>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74250"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88055"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201861"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415666"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629473" y="2742192"/>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80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6" name="Left Brace 25"/>
          <p:cNvSpPr/>
          <p:nvPr/>
        </p:nvSpPr>
        <p:spPr>
          <a:xfrm rot="5400000" flipH="1">
            <a:off x="6053161" y="-673627"/>
            <a:ext cx="380946" cy="10920451"/>
          </a:xfrm>
          <a:prstGeom prst="leftBrace">
            <a:avLst>
              <a:gd name="adj1" fmla="val 56668"/>
              <a:gd name="adj2" fmla="val 50000"/>
            </a:avLst>
          </a:prstGeom>
          <a:ln w="38100" cap="rnd">
            <a:solidFill>
              <a:schemeClr val="accent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7" name="Rectangle 26"/>
          <p:cNvSpPr/>
          <p:nvPr/>
        </p:nvSpPr>
        <p:spPr>
          <a:xfrm>
            <a:off x="5403615" y="4977073"/>
            <a:ext cx="1771639" cy="1661993"/>
          </a:xfrm>
          <a:prstGeom prst="rect">
            <a:avLst/>
          </a:prstGeom>
        </p:spPr>
        <p:txBody>
          <a:bodyPr wrap="none">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02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200" b="0" i="0" u="none" strike="noStrike" kern="0" cap="none" spc="0" normalizeH="0" baseline="0" noProof="0" dirty="0">
              <a:ln>
                <a:noFill/>
              </a:ln>
              <a:solidFill>
                <a:srgbClr val="50505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696E68-0D99-C746-8627-F5E6CDC4396D}"/>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9" name="TextBox 28">
            <a:extLst>
              <a:ext uri="{FF2B5EF4-FFF2-40B4-BE49-F238E27FC236}">
                <a16:creationId xmlns:a16="http://schemas.microsoft.com/office/drawing/2014/main" id="{930AFF5D-7071-8C49-B4F4-D21C4FEA4B5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46337224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a:t>
            </a:r>
            <a:r>
              <a:rPr lang="en-US" dirty="0"/>
              <a:t> app</a:t>
            </a: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12044F6-A345-6E41-9629-C0B4FA03688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0" name="TextBox 19">
            <a:extLst>
              <a:ext uri="{FF2B5EF4-FFF2-40B4-BE49-F238E27FC236}">
                <a16:creationId xmlns:a16="http://schemas.microsoft.com/office/drawing/2014/main" id="{15756CC8-184F-2F49-8A80-CF0BD5D549F0}"/>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644079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endParaRPr lang="en-US" dirty="0"/>
          </a:p>
        </p:txBody>
      </p:sp>
      <p:sp>
        <p:nvSpPr>
          <p:cNvPr id="3" name="Text Placeholder 2"/>
          <p:cNvSpPr>
            <a:spLocks noGrp="1"/>
          </p:cNvSpPr>
          <p:nvPr>
            <p:ph type="body" sz="quarter" idx="4294967295"/>
          </p:nvPr>
        </p:nvSpPr>
        <p:spPr>
          <a:xfrm>
            <a:off x="457200" y="4757738"/>
            <a:ext cx="5026828" cy="1265237"/>
          </a:xfrm>
        </p:spPr>
        <p:txBody>
          <a:bodyPr>
            <a:normAutofit/>
          </a:bodyPr>
          <a:lstStyle/>
          <a:p>
            <a:pPr marL="0" lvl="1" indent="0">
              <a:lnSpc>
                <a:spcPct val="110000"/>
              </a:lnSpc>
              <a:spcBef>
                <a:spcPts val="1224"/>
              </a:spcBef>
              <a:buNone/>
            </a:pPr>
            <a:r>
              <a:rPr lang="en-US" sz="2040" b="1" dirty="0" err="1">
                <a:solidFill>
                  <a:schemeClr val="tx2"/>
                </a:solidFill>
              </a:rPr>
              <a:t>Xamarin.iOS</a:t>
            </a:r>
            <a:r>
              <a:rPr lang="en-US" sz="2040" b="1" dirty="0">
                <a:solidFill>
                  <a:schemeClr val="tx2"/>
                </a:solidFill>
              </a:rPr>
              <a:t> </a:t>
            </a:r>
            <a:r>
              <a:rPr lang="en-US" sz="2040" dirty="0"/>
              <a:t>does full Ahead Of Time (AOT) compilation to produce an ARM binary for Apple’s App Store.</a:t>
            </a:r>
          </a:p>
        </p:txBody>
      </p:sp>
      <p:sp>
        <p:nvSpPr>
          <p:cNvPr id="4" name="Text Placeholder 3"/>
          <p:cNvSpPr>
            <a:spLocks noGrp="1"/>
          </p:cNvSpPr>
          <p:nvPr>
            <p:ph type="body" sz="quarter" idx="4294967295"/>
          </p:nvPr>
        </p:nvSpPr>
        <p:spPr>
          <a:xfrm>
            <a:off x="6637173" y="4757738"/>
            <a:ext cx="4232275" cy="1265237"/>
          </a:xfrm>
        </p:spPr>
        <p:txBody>
          <a:bodyPr>
            <a:normAutofit/>
          </a:bodyPr>
          <a:lstStyle/>
          <a:p>
            <a:pPr marL="0" lvl="1" indent="0" defTabSz="456974">
              <a:lnSpc>
                <a:spcPct val="110000"/>
              </a:lnSpc>
              <a:buNone/>
              <a:defRPr/>
            </a:pPr>
            <a:r>
              <a:rPr lang="en-US" sz="2040" b="1" dirty="0" err="1">
                <a:solidFill>
                  <a:schemeClr val="accent2"/>
                </a:solidFill>
              </a:rPr>
              <a:t>Xamarin.Android</a:t>
            </a:r>
            <a:r>
              <a:rPr lang="en-US" sz="2040" dirty="0">
                <a:solidFill>
                  <a:schemeClr val="accent2"/>
                </a:solidFill>
              </a:rPr>
              <a:t> </a:t>
            </a:r>
            <a:r>
              <a:rPr lang="en-US" sz="2040" dirty="0"/>
              <a:t>takes advantage of Just In Time (JIT) compilation on the Android device.</a:t>
            </a:r>
          </a:p>
        </p:txBody>
      </p:sp>
      <p:grpSp>
        <p:nvGrpSpPr>
          <p:cNvPr id="46" name="Group 45"/>
          <p:cNvGrpSpPr/>
          <p:nvPr/>
        </p:nvGrpSpPr>
        <p:grpSpPr>
          <a:xfrm>
            <a:off x="550078" y="2141811"/>
            <a:ext cx="5260858" cy="2213908"/>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Oval 14"/>
              <p:cNvSpPr/>
              <p:nvPr/>
            </p:nvSpPr>
            <p:spPr>
              <a:xfrm>
                <a:off x="8471535" y="4657619"/>
                <a:ext cx="1695450" cy="169545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6" y="6641076"/>
                <a:ext cx="1876426" cy="1036074"/>
              </a:xfrm>
              <a:prstGeom prst="rect">
                <a:avLst/>
              </a:prstGeom>
              <a:noFill/>
            </p:spPr>
            <p:txBody>
              <a:bodyPr wrap="square" rtlCol="0">
                <a:spAutoFit/>
              </a:bodyPr>
              <a:lstStyle/>
              <a:p>
                <a:pPr marL="0" marR="0" lvl="0" indent="0" algn="l" defTabSz="466344" rtl="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3"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5"/>
              <a:ext cx="781343"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0"/>
              <a:ext cx="2101499" cy="603539"/>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a:endCxn id="32" idx="3"/>
            </p:cNvCxnSpPr>
            <p:nvPr/>
          </p:nvCxnSpPr>
          <p:spPr>
            <a:xfrm flipH="1" flipV="1">
              <a:off x="1858297" y="6657896"/>
              <a:ext cx="2030698" cy="21398"/>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59" y="5687151"/>
              <a:ext cx="1676733" cy="667727"/>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371966" y="2973490"/>
            <a:ext cx="865278" cy="86527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8134603"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9084856"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637173" y="2746294"/>
            <a:ext cx="578952"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637173" y="3241330"/>
            <a:ext cx="398449"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637173" y="3736365"/>
            <a:ext cx="1071667" cy="307777"/>
          </a:xfrm>
          <a:prstGeom prst="rect">
            <a:avLst/>
          </a:prstGeom>
          <a:noFill/>
        </p:spPr>
        <p:txBody>
          <a:bodyPr wrap="square" rtlCol="0">
            <a:spAutoFit/>
          </a:bodyPr>
          <a:lstStyle/>
          <a:p>
            <a:pPr marL="0" marR="0" lvl="0" indent="0" algn="l" defTabSz="466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a:endCxn id="53" idx="3"/>
          </p:cNvCxnSpPr>
          <p:nvPr/>
        </p:nvCxnSpPr>
        <p:spPr>
          <a:xfrm flipH="1" flipV="1">
            <a:off x="7035622" y="3395219"/>
            <a:ext cx="1035562" cy="10912"/>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216125" y="2900183"/>
            <a:ext cx="855057" cy="34051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583054"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85612"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609007" y="2132155"/>
            <a:ext cx="1289023" cy="2213908"/>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Oval 65"/>
            <p:cNvSpPr/>
            <p:nvPr/>
          </p:nvSpPr>
          <p:spPr>
            <a:xfrm>
              <a:off x="8471535" y="4657619"/>
              <a:ext cx="1695450" cy="16954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IL</a:t>
              </a:r>
              <a:b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a:t>
              </a:r>
              <a:b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6" y="6641076"/>
              <a:ext cx="1876426" cy="1036074"/>
            </a:xfrm>
            <a:prstGeom prst="rect">
              <a:avLst/>
            </a:prstGeom>
            <a:noFill/>
          </p:spPr>
          <p:txBody>
            <a:bodyPr wrap="square" rtlCol="0">
              <a:spAutoFit/>
            </a:bodyPr>
            <a:lstStyle/>
            <a:p>
              <a:pPr marL="0" marR="0" lvl="0" indent="0" algn="l" defTabSz="466344" rtl="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Rectangle 35">
            <a:extLst>
              <a:ext uri="{FF2B5EF4-FFF2-40B4-BE49-F238E27FC236}">
                <a16:creationId xmlns:a16="http://schemas.microsoft.com/office/drawing/2014/main" id="{A3D5F560-7770-BB4C-87A0-3EF71FAE8972}"/>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7" name="TextBox 36">
            <a:extLst>
              <a:ext uri="{FF2B5EF4-FFF2-40B4-BE49-F238E27FC236}">
                <a16:creationId xmlns:a16="http://schemas.microsoft.com/office/drawing/2014/main" id="{A08620F0-BA6D-FD4B-81B8-98A58531C27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77035780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82" y="-1"/>
            <a:ext cx="12434711" cy="1594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solidFill>
                  <a:schemeClr val="tx2"/>
                </a:solidFill>
              </a:rPr>
              <a:t>✓</a:t>
            </a:r>
            <a:r>
              <a:rPr lang="en-US" dirty="0">
                <a:solidFill>
                  <a:srgbClr val="3BB7A8"/>
                </a:solidFill>
              </a:rPr>
              <a:t> </a:t>
            </a:r>
            <a:r>
              <a:rPr lang="en-US" dirty="0">
                <a:solidFill>
                  <a:schemeClr val="tx2"/>
                </a:solidFill>
              </a:rPr>
              <a:t>Always up-to-date</a:t>
            </a:r>
          </a:p>
        </p:txBody>
      </p:sp>
      <p:sp>
        <p:nvSpPr>
          <p:cNvPr id="15" name="Text Placeholder 7"/>
          <p:cNvSpPr>
            <a:spLocks noGrp="1"/>
          </p:cNvSpPr>
          <p:nvPr>
            <p:ph type="body" sz="quarter" idx="4294967295"/>
          </p:nvPr>
        </p:nvSpPr>
        <p:spPr>
          <a:xfrm>
            <a:off x="274638" y="2135710"/>
            <a:ext cx="4016375" cy="3206750"/>
          </a:xfrm>
        </p:spPr>
        <p:txBody>
          <a:bodyPr>
            <a:noAutofit/>
          </a:bodyPr>
          <a:lstStyle/>
          <a:p>
            <a:pPr marL="0" indent="0">
              <a:buNone/>
            </a:pPr>
            <a:r>
              <a:rPr lang="en-US" sz="3060" b="1" dirty="0">
                <a:gradFill>
                  <a:gsLst>
                    <a:gs pos="0">
                      <a:schemeClr val="tx1"/>
                    </a:gs>
                    <a:gs pos="74000">
                      <a:schemeClr val="tx1"/>
                    </a:gs>
                  </a:gsLst>
                  <a:lin ang="5400000" scaled="1"/>
                </a:gradFill>
                <a:latin typeface="Segoe UI" charset="0"/>
                <a:ea typeface="Segoe UI" charset="0"/>
                <a:cs typeface="Segoe UI" charset="0"/>
              </a:rPr>
              <a:t>Same-day support:</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5</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6</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7</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8</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9</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10</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11</a:t>
            </a:r>
          </a:p>
          <a:p>
            <a:pPr marL="349758" indent="-349758">
              <a:buFont typeface="Arial" charset="0"/>
              <a:buChar char="•"/>
            </a:pPr>
            <a:r>
              <a:rPr lang="en-US" sz="2550" dirty="0">
                <a:gradFill>
                  <a:gsLst>
                    <a:gs pos="0">
                      <a:schemeClr val="tx1"/>
                    </a:gs>
                    <a:gs pos="74000">
                      <a:schemeClr val="tx1"/>
                    </a:gs>
                  </a:gsLst>
                  <a:lin ang="5400000" scaled="1"/>
                </a:gradFill>
                <a:latin typeface="Segoe UI" charset="0"/>
                <a:ea typeface="Segoe UI" charset="0"/>
                <a:cs typeface="Segoe UI" charset="0"/>
              </a:rPr>
              <a:t>iOS 12</a:t>
            </a:r>
          </a:p>
        </p:txBody>
      </p:sp>
      <p:sp>
        <p:nvSpPr>
          <p:cNvPr id="16" name="Text Placeholder 7"/>
          <p:cNvSpPr txBox="1">
            <a:spLocks/>
          </p:cNvSpPr>
          <p:nvPr/>
        </p:nvSpPr>
        <p:spPr>
          <a:xfrm>
            <a:off x="5761039" y="2135710"/>
            <a:ext cx="6313626" cy="3516692"/>
          </a:xfrm>
          <a:prstGeom prst="rect">
            <a:avLst/>
          </a:prstGeom>
        </p:spPr>
        <p:txBody>
          <a:bodyPr vert="horz" lIns="46630" tIns="23315" rIns="46630" bIns="23315"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466344" rtl="0" eaLnBrk="1" fontAlgn="auto" latinLnBrk="0" hangingPunct="1">
              <a:lnSpc>
                <a:spcPct val="100000"/>
              </a:lnSpc>
              <a:spcBef>
                <a:spcPts val="510"/>
              </a:spcBef>
              <a:spcAft>
                <a:spcPts val="0"/>
              </a:spcAft>
              <a:buClrTx/>
              <a:buSzTx/>
              <a:buFont typeface="Arial"/>
              <a:buNone/>
              <a:tabLst/>
              <a:defRPr/>
            </a:pPr>
            <a:r>
              <a:rPr kumimoji="0" lang="en-US" sz="3060" b="1"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Full support for:</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Apple Watch</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Apple TV</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Android Wear</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Amazon Fire TV</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Google Glass</a:t>
            </a:r>
          </a:p>
          <a:p>
            <a:pPr marL="349758" marR="0" lvl="0" indent="-349758" algn="l" defTabSz="466344" rtl="0" eaLnBrk="1" fontAlgn="auto" latinLnBrk="0" hangingPunct="1">
              <a:lnSpc>
                <a:spcPct val="100000"/>
              </a:lnSpc>
              <a:spcBef>
                <a:spcPts val="510"/>
              </a:spcBef>
              <a:spcAft>
                <a:spcPts val="0"/>
              </a:spcAft>
              <a:buClrTx/>
              <a:buSzTx/>
              <a:buFont typeface="Arial" charset="0"/>
              <a:buChar char="•"/>
              <a:tabLst/>
              <a:defRPr/>
            </a:pPr>
            <a:r>
              <a:rPr kumimoji="0" lang="en-US" sz="2550" b="0" i="0" u="none" strike="noStrike" kern="1200" cap="none" spc="0" normalizeH="0" baseline="0" noProof="0" dirty="0">
                <a:ln>
                  <a:noFill/>
                </a:ln>
                <a:gradFill>
                  <a:gsLst>
                    <a:gs pos="0">
                      <a:schemeClr val="tx1"/>
                    </a:gs>
                    <a:gs pos="74000">
                      <a:schemeClr val="tx1"/>
                    </a:gs>
                  </a:gsLst>
                  <a:lin ang="5400000" scaled="1"/>
                </a:gradFill>
                <a:effectLst/>
                <a:uLnTx/>
                <a:uFillTx/>
                <a:latin typeface="Segoe UI" charset="0"/>
                <a:cs typeface="Segoe UI" charset="0"/>
              </a:rPr>
              <a:t>and much more</a:t>
            </a:r>
          </a:p>
        </p:txBody>
      </p:sp>
      <p:sp>
        <p:nvSpPr>
          <p:cNvPr id="6" name="Rectangle 5">
            <a:extLst>
              <a:ext uri="{FF2B5EF4-FFF2-40B4-BE49-F238E27FC236}">
                <a16:creationId xmlns:a16="http://schemas.microsoft.com/office/drawing/2014/main" id="{E4E45D8A-93EA-4947-9281-F46DBE7E5E7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7" name="TextBox 6">
            <a:extLst>
              <a:ext uri="{FF2B5EF4-FFF2-40B4-BE49-F238E27FC236}">
                <a16:creationId xmlns:a16="http://schemas.microsoft.com/office/drawing/2014/main" id="{CD6E46A4-AA6B-024E-A54A-7AF45E6996F3}"/>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699274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64905" y="2602183"/>
            <a:ext cx="7314808" cy="4061499"/>
            <a:chOff x="2961799" y="2095500"/>
            <a:chExt cx="8174111" cy="4538621"/>
          </a:xfrm>
        </p:grpSpPr>
        <p:pic>
          <p:nvPicPr>
            <p:cNvPr id="9" name="Picture 8" descr="T-shirt Store App.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2" name="Rectangle 1">
            <a:extLst>
              <a:ext uri="{FF2B5EF4-FFF2-40B4-BE49-F238E27FC236}">
                <a16:creationId xmlns:a16="http://schemas.microsoft.com/office/drawing/2014/main" id="{25D88E11-6519-4563-8030-D4A3D7A0DBE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74639" y="2049463"/>
            <a:ext cx="4114798" cy="2895599"/>
          </a:xfrm>
        </p:spPr>
        <p:txBody>
          <a:bodyPr>
            <a:noAutofit/>
          </a:bodyPr>
          <a:lstStyle/>
          <a:p>
            <a:r>
              <a:rPr lang="en-US" sz="4000" dirty="0">
                <a:gradFill>
                  <a:gsLst>
                    <a:gs pos="1250">
                      <a:schemeClr val="bg1"/>
                    </a:gs>
                    <a:gs pos="100000">
                      <a:schemeClr val="bg1"/>
                    </a:gs>
                  </a:gsLst>
                  <a:lin ang="5400000" scaled="0"/>
                </a:gradFill>
              </a:rPr>
              <a:t>Anything you can do in Objective-C, Swift, or Java can be done in C# with Xamarin</a:t>
            </a:r>
          </a:p>
        </p:txBody>
      </p:sp>
      <p:sp>
        <p:nvSpPr>
          <p:cNvPr id="8" name="Rectangle 7">
            <a:extLst>
              <a:ext uri="{FF2B5EF4-FFF2-40B4-BE49-F238E27FC236}">
                <a16:creationId xmlns:a16="http://schemas.microsoft.com/office/drawing/2014/main" id="{49BB010A-B500-BA47-B6AF-3F1A431793C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1" name="TextBox 10">
            <a:extLst>
              <a:ext uri="{FF2B5EF4-FFF2-40B4-BE49-F238E27FC236}">
                <a16:creationId xmlns:a16="http://schemas.microsoft.com/office/drawing/2014/main" id="{DE79C149-59C2-E944-A3FA-DA4B9CD65E5D}"/>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4792311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82" y="634170"/>
            <a:ext cx="12434711" cy="5682663"/>
          </a:xfrm>
          <a:prstGeom prst="rect">
            <a:avLst/>
          </a:prstGeom>
        </p:spPr>
      </p:pic>
      <p:sp>
        <p:nvSpPr>
          <p:cNvPr id="4" name="TextBox 3">
            <a:extLst>
              <a:ext uri="{FF2B5EF4-FFF2-40B4-BE49-F238E27FC236}">
                <a16:creationId xmlns:a16="http://schemas.microsoft.com/office/drawing/2014/main" id="{C7260A19-A9A9-BE4A-A962-1E959168006A}"/>
              </a:ext>
            </a:extLst>
          </p:cNvPr>
          <p:cNvSpPr txBox="1"/>
          <p:nvPr/>
        </p:nvSpPr>
        <p:spPr>
          <a:xfrm>
            <a:off x="10181231" y="0"/>
            <a:ext cx="235166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#MonkeyFest18</a:t>
            </a:r>
          </a:p>
        </p:txBody>
      </p:sp>
    </p:spTree>
    <p:extLst>
      <p:ext uri="{BB962C8B-B14F-4D97-AF65-F5344CB8AC3E}">
        <p14:creationId xmlns:p14="http://schemas.microsoft.com/office/powerpoint/2010/main" val="24115346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User Interface</a:t>
            </a:r>
            <a:endParaRPr lang="en-US" sz="7200" dirty="0"/>
          </a:p>
        </p:txBody>
      </p:sp>
      <p:sp>
        <p:nvSpPr>
          <p:cNvPr id="3" name="TextBox 2">
            <a:extLst>
              <a:ext uri="{FF2B5EF4-FFF2-40B4-BE49-F238E27FC236}">
                <a16:creationId xmlns:a16="http://schemas.microsoft.com/office/drawing/2014/main" id="{E55D0A84-8A65-2A45-ACD2-AE4F4A279942}"/>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29178403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—Cross Platform UI</a:t>
            </a:r>
          </a:p>
        </p:txBody>
      </p:sp>
      <p:sp>
        <p:nvSpPr>
          <p:cNvPr id="5" name="Content Placeholder 4"/>
          <p:cNvSpPr>
            <a:spLocks noGrp="1"/>
          </p:cNvSpPr>
          <p:nvPr>
            <p:ph idx="4294967295"/>
          </p:nvPr>
        </p:nvSpPr>
        <p:spPr>
          <a:xfrm>
            <a:off x="1208002" y="5067300"/>
            <a:ext cx="4570413" cy="1589088"/>
          </a:xfrm>
        </p:spPr>
        <p:txBody>
          <a:bodyPr>
            <a:noAutofit/>
          </a:bodyPr>
          <a:lstStyle/>
          <a:p>
            <a:pPr marL="0" indent="0" algn="ctr">
              <a:lnSpc>
                <a:spcPct val="100000"/>
              </a:lnSpc>
              <a:buNone/>
            </a:pPr>
            <a:r>
              <a:rPr lang="en-US" sz="2400" dirty="0">
                <a:gradFill>
                  <a:gsLst>
                    <a:gs pos="0">
                      <a:schemeClr val="tx1"/>
                    </a:gs>
                    <a:gs pos="74000">
                      <a:schemeClr val="tx1"/>
                    </a:gs>
                  </a:gsLst>
                  <a:lin ang="5400000" scaled="1"/>
                </a:gradFill>
                <a:latin typeface="+mn-lt"/>
              </a:rPr>
              <a:t>Shared Native User Interface</a:t>
            </a:r>
          </a:p>
          <a:p>
            <a:pPr marL="0" indent="0" algn="ctr">
              <a:lnSpc>
                <a:spcPct val="100000"/>
              </a:lnSpc>
              <a:buNone/>
            </a:pPr>
            <a:r>
              <a:rPr lang="en-US" sz="2400" dirty="0">
                <a:gradFill>
                  <a:gsLst>
                    <a:gs pos="0">
                      <a:schemeClr val="tx1"/>
                    </a:gs>
                    <a:gs pos="74000">
                      <a:schemeClr val="tx1"/>
                    </a:gs>
                  </a:gsLst>
                  <a:lin ang="5400000" scaled="1"/>
                </a:gradFill>
                <a:latin typeface="+mn-lt"/>
              </a:rPr>
              <a:t>Shared App Logic</a:t>
            </a:r>
          </a:p>
          <a:p>
            <a:endParaRPr lang="en-US" dirty="0">
              <a:solidFill>
                <a:schemeClr val="tx1"/>
              </a:solidFill>
            </a:endParaRPr>
          </a:p>
        </p:txBody>
      </p:sp>
      <p:grpSp>
        <p:nvGrpSpPr>
          <p:cNvPr id="8" name="Group 7"/>
          <p:cNvGrpSpPr/>
          <p:nvPr/>
        </p:nvGrpSpPr>
        <p:grpSpPr>
          <a:xfrm>
            <a:off x="1197469" y="1818829"/>
            <a:ext cx="4591478" cy="3265342"/>
            <a:chOff x="6671469" y="1838670"/>
            <a:chExt cx="4593431" cy="3266731"/>
          </a:xfrm>
        </p:grpSpPr>
        <p:sp>
          <p:nvSpPr>
            <p:cNvPr id="35" name="Rectangle 34"/>
            <p:cNvSpPr/>
            <p:nvPr/>
          </p:nvSpPr>
          <p:spPr bwMode="auto">
            <a:xfrm>
              <a:off x="6671469" y="2585525"/>
              <a:ext cx="1518168" cy="68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BBF1"/>
                  </a:solidFill>
                  <a:effectLst/>
                  <a:uLnTx/>
                  <a:uFillTx/>
                  <a:latin typeface="Calibri" panose="020F0502020204030204"/>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mn-ea"/>
                  <a:cs typeface="+mn-cs"/>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82802" tIns="146241" rIns="182802" bIns="146241" rtlCol="0">
              <a:spAutoFit/>
            </a:bodyPr>
            <a:lstStyle/>
            <a:p>
              <a:pPr marL="0" marR="0" lvl="0" indent="0" algn="ctr" defTabSz="932133" rtl="0" eaLnBrk="1" fontAlgn="base" latinLnBrk="0" hangingPunct="1">
                <a:lnSpc>
                  <a:spcPct val="100000"/>
                </a:lnSpc>
                <a:spcBef>
                  <a:spcPct val="0"/>
                </a:spcBef>
                <a:spcAft>
                  <a:spcPct val="0"/>
                </a:spcAft>
                <a:buClrTx/>
                <a:buSzTx/>
                <a:buFontTx/>
                <a:buNone/>
                <a:tabLst/>
                <a:defRPr/>
              </a:pPr>
              <a:r>
                <a:rPr kumimoji="0" lang="en-US" sz="3197" b="0" i="0" u="none" strike="noStrike" kern="0" cap="none" spc="0" normalizeH="0" baseline="0" noProof="0" dirty="0">
                  <a:ln>
                    <a:noFill/>
                  </a:ln>
                  <a:solidFill>
                    <a:srgbClr val="FFFFFF"/>
                  </a:solidFill>
                  <a:effectLst/>
                  <a:uLnTx/>
                  <a:uFillTx/>
                  <a:ea typeface="+mn-ea"/>
                  <a:cs typeface="+mn-cs"/>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5012" y="221126"/>
            <a:ext cx="4735002" cy="452732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2320" y="1188442"/>
            <a:ext cx="2777011" cy="2820936"/>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76705" y="3374673"/>
            <a:ext cx="6978767" cy="291640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43111" y="2022553"/>
            <a:ext cx="365191" cy="22988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0F40AC5-5052-1C49-A3EE-C5E2E4BFED6B}"/>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6" name="TextBox 25">
            <a:extLst>
              <a:ext uri="{FF2B5EF4-FFF2-40B4-BE49-F238E27FC236}">
                <a16:creationId xmlns:a16="http://schemas.microsoft.com/office/drawing/2014/main" id="{8D7B4153-CFC8-0048-A292-D296A8DB2CF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84935420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4" name="Text Placeholder 3"/>
          <p:cNvSpPr>
            <a:spLocks noGrp="1"/>
          </p:cNvSpPr>
          <p:nvPr>
            <p:ph type="body" sz="quarter" idx="4294967295"/>
          </p:nvPr>
        </p:nvSpPr>
        <p:spPr>
          <a:xfrm>
            <a:off x="6392679" y="5148263"/>
            <a:ext cx="5427662" cy="847725"/>
          </a:xfrm>
        </p:spPr>
        <p:txBody>
          <a:bodyPr>
            <a:normAutofit lnSpcReduction="10000"/>
          </a:bodyPr>
          <a:lstStyle/>
          <a:p>
            <a:pPr marL="0" indent="0" algn="ctr">
              <a:buNone/>
            </a:pPr>
            <a:r>
              <a:rPr lang="en-US" sz="2601" dirty="0"/>
              <a:t>With </a:t>
            </a:r>
            <a:r>
              <a:rPr lang="en-US" sz="2601" dirty="0" err="1"/>
              <a:t>Xamarin.Forms</a:t>
            </a:r>
            <a:r>
              <a:rPr lang="en-US" sz="2601" dirty="0"/>
              <a:t>:</a:t>
            </a:r>
            <a:br>
              <a:rPr lang="en-US" sz="2601" dirty="0"/>
            </a:br>
            <a:r>
              <a:rPr lang="en-US" sz="2601" dirty="0"/>
              <a:t>More code-sharing, all native</a:t>
            </a:r>
          </a:p>
        </p:txBody>
      </p:sp>
      <p:sp>
        <p:nvSpPr>
          <p:cNvPr id="3" name="Text Placeholder 2"/>
          <p:cNvSpPr>
            <a:spLocks noGrp="1"/>
          </p:cNvSpPr>
          <p:nvPr>
            <p:ph type="body" sz="quarter" idx="4294967295"/>
          </p:nvPr>
        </p:nvSpPr>
        <p:spPr>
          <a:xfrm>
            <a:off x="572147" y="5148263"/>
            <a:ext cx="5427663" cy="596900"/>
          </a:xfrm>
        </p:spPr>
        <p:txBody>
          <a:bodyPr/>
          <a:lstStyle/>
          <a:p>
            <a:pPr marL="0" indent="0" algn="ctr">
              <a:lnSpc>
                <a:spcPct val="100000"/>
              </a:lnSpc>
              <a:buNone/>
            </a:pPr>
            <a:r>
              <a:rPr lang="en-US" sz="2601" dirty="0"/>
              <a:t>Traditional Xamarin approach</a:t>
            </a:r>
          </a:p>
        </p:txBody>
      </p:sp>
      <p:grpSp>
        <p:nvGrpSpPr>
          <p:cNvPr id="11" name="Group 10"/>
          <p:cNvGrpSpPr/>
          <p:nvPr/>
        </p:nvGrpSpPr>
        <p:grpSpPr>
          <a:xfrm>
            <a:off x="550078" y="1773619"/>
            <a:ext cx="5471801" cy="2986544"/>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370610" y="1773619"/>
            <a:ext cx="5471801" cy="2986544"/>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mn-cs"/>
                </a:rPr>
                <a:t>Xamarin.Forms</a:t>
              </a:r>
              <a:endParaRPr kumimoji="0" lang="en-US" sz="224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grpSp>
      <p:sp>
        <p:nvSpPr>
          <p:cNvPr id="45" name="Rectangle 44">
            <a:extLst>
              <a:ext uri="{FF2B5EF4-FFF2-40B4-BE49-F238E27FC236}">
                <a16:creationId xmlns:a16="http://schemas.microsoft.com/office/drawing/2014/main" id="{63F3B5E1-7C74-CD4D-AFDC-1F822772FF88}"/>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6" name="TextBox 45">
            <a:extLst>
              <a:ext uri="{FF2B5EF4-FFF2-40B4-BE49-F238E27FC236}">
                <a16:creationId xmlns:a16="http://schemas.microsoft.com/office/drawing/2014/main" id="{29F2B441-7C3F-E246-AA39-6794E3B86F8B}"/>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57202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UI from shared code</a:t>
            </a:r>
          </a:p>
        </p:txBody>
      </p:sp>
      <p:sp>
        <p:nvSpPr>
          <p:cNvPr id="2" name="Text Placeholder 1"/>
          <p:cNvSpPr>
            <a:spLocks noGrp="1"/>
          </p:cNvSpPr>
          <p:nvPr>
            <p:ph type="body" sz="quarter" idx="4294967295"/>
          </p:nvPr>
        </p:nvSpPr>
        <p:spPr>
          <a:xfrm>
            <a:off x="6857745" y="1430338"/>
            <a:ext cx="5578730" cy="5411787"/>
          </a:xfrm>
        </p:spPr>
        <p:txBody>
          <a:bodyPr>
            <a:normAutofit/>
          </a:bodyPr>
          <a:lstStyle/>
          <a:p>
            <a:pPr marL="0" indent="0">
              <a:buNone/>
            </a:pPr>
            <a:r>
              <a:rPr lang="en-US" sz="1122" dirty="0">
                <a:solidFill>
                  <a:schemeClr val="tx1"/>
                </a:solidFill>
              </a:rPr>
              <a:t>&lt;?</a:t>
            </a:r>
            <a:r>
              <a:rPr lang="en-US" sz="1122" dirty="0">
                <a:solidFill>
                  <a:srgbClr val="53954A"/>
                </a:solidFill>
              </a:rPr>
              <a:t>xml</a:t>
            </a:r>
            <a:r>
              <a:rPr lang="en-US" sz="1122" dirty="0">
                <a:solidFill>
                  <a:schemeClr val="tx1"/>
                </a:solidFill>
              </a:rPr>
              <a:t> </a:t>
            </a:r>
            <a:r>
              <a:rPr lang="en-US" sz="1122" dirty="0">
                <a:solidFill>
                  <a:srgbClr val="654792"/>
                </a:solidFill>
              </a:rPr>
              <a:t>version</a:t>
            </a:r>
            <a:r>
              <a:rPr lang="en-US" sz="1122" dirty="0">
                <a:solidFill>
                  <a:schemeClr val="tx1"/>
                </a:solidFill>
              </a:rPr>
              <a:t>=</a:t>
            </a:r>
            <a:r>
              <a:rPr lang="en-US" sz="1122" dirty="0">
                <a:solidFill>
                  <a:srgbClr val="D53A05"/>
                </a:solidFill>
              </a:rPr>
              <a:t>"1.0" </a:t>
            </a:r>
            <a:r>
              <a:rPr lang="en-US" sz="1122" dirty="0">
                <a:solidFill>
                  <a:srgbClr val="654792"/>
                </a:solidFill>
              </a:rPr>
              <a:t>encoding</a:t>
            </a:r>
            <a:r>
              <a:rPr lang="en-US" sz="1122" dirty="0">
                <a:solidFill>
                  <a:schemeClr val="tx1"/>
                </a:solidFill>
              </a:rPr>
              <a:t>=</a:t>
            </a:r>
            <a:r>
              <a:rPr lang="en-US" sz="1122" dirty="0">
                <a:solidFill>
                  <a:srgbClr val="D53A05"/>
                </a:solidFill>
              </a:rPr>
              <a:t>"UTF-8"</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TabbedPage</a:t>
            </a:r>
            <a:r>
              <a:rPr lang="en-US" sz="1122" dirty="0">
                <a:solidFill>
                  <a:schemeClr val="tx1"/>
                </a:solidFill>
              </a:rPr>
              <a:t> </a:t>
            </a:r>
            <a:r>
              <a:rPr lang="en-US" sz="1122" dirty="0" err="1">
                <a:solidFill>
                  <a:srgbClr val="654792"/>
                </a:solidFill>
              </a:rPr>
              <a:t>xmlns</a:t>
            </a:r>
            <a:r>
              <a:rPr lang="en-US" sz="1122" dirty="0">
                <a:solidFill>
                  <a:schemeClr val="tx1"/>
                </a:solidFill>
              </a:rPr>
              <a:t>=</a:t>
            </a:r>
            <a:r>
              <a:rPr lang="en-US" sz="1122" dirty="0">
                <a:solidFill>
                  <a:srgbClr val="D53A05"/>
                </a:solidFill>
              </a:rPr>
              <a:t>"http://</a:t>
            </a:r>
            <a:r>
              <a:rPr lang="en-US" sz="1122" dirty="0" err="1">
                <a:solidFill>
                  <a:srgbClr val="D53A05"/>
                </a:solidFill>
              </a:rPr>
              <a:t>xamarin.com</a:t>
            </a:r>
            <a:r>
              <a:rPr lang="en-US" sz="1122" dirty="0">
                <a:solidFill>
                  <a:srgbClr val="D53A05"/>
                </a:solidFill>
              </a:rPr>
              <a:t>/schemas/2014/forms</a:t>
            </a:r>
            <a:r>
              <a:rPr lang="en-US" sz="1122" dirty="0">
                <a:solidFill>
                  <a:schemeClr val="tx1"/>
                </a:solidFill>
              </a:rPr>
              <a:t>"</a:t>
            </a:r>
          </a:p>
          <a:p>
            <a:pPr marL="0" indent="0">
              <a:buNone/>
            </a:pPr>
            <a:r>
              <a:rPr lang="en-US" sz="1122" dirty="0">
                <a:solidFill>
                  <a:schemeClr val="tx1"/>
                </a:solidFill>
              </a:rPr>
              <a:t>            </a:t>
            </a:r>
            <a:r>
              <a:rPr lang="en-US" sz="1122" dirty="0" err="1">
                <a:solidFill>
                  <a:srgbClr val="654792"/>
                </a:solidFill>
              </a:rPr>
              <a:t>xmlns:x</a:t>
            </a:r>
            <a:r>
              <a:rPr lang="en-US" sz="1122" dirty="0">
                <a:solidFill>
                  <a:schemeClr val="tx1"/>
                </a:solidFill>
              </a:rPr>
              <a:t>=</a:t>
            </a:r>
            <a:r>
              <a:rPr lang="en-US" sz="1122" dirty="0">
                <a:solidFill>
                  <a:srgbClr val="D53A05"/>
                </a:solidFill>
              </a:rPr>
              <a:t>"http://</a:t>
            </a:r>
            <a:r>
              <a:rPr lang="en-US" sz="1122" dirty="0" err="1">
                <a:solidFill>
                  <a:srgbClr val="D53A05"/>
                </a:solidFill>
              </a:rPr>
              <a:t>schemas.microsoft.com</a:t>
            </a:r>
            <a:r>
              <a:rPr lang="en-US" sz="1122" dirty="0">
                <a:solidFill>
                  <a:srgbClr val="D53A05"/>
                </a:solidFill>
              </a:rPr>
              <a:t>/</a:t>
            </a:r>
            <a:r>
              <a:rPr lang="en-US" sz="1122" dirty="0" err="1">
                <a:solidFill>
                  <a:srgbClr val="D53A05"/>
                </a:solidFill>
              </a:rPr>
              <a:t>winfx</a:t>
            </a:r>
            <a:r>
              <a:rPr lang="en-US" sz="1122" dirty="0">
                <a:solidFill>
                  <a:srgbClr val="D53A05"/>
                </a:solidFill>
              </a:rPr>
              <a:t>/2009/</a:t>
            </a:r>
            <a:r>
              <a:rPr lang="en-US" sz="1122" dirty="0" err="1">
                <a:solidFill>
                  <a:srgbClr val="D53A05"/>
                </a:solidFill>
              </a:rPr>
              <a:t>xaml</a:t>
            </a:r>
            <a:r>
              <a:rPr lang="en-US" sz="1122" dirty="0">
                <a:solidFill>
                  <a:srgbClr val="D53A05"/>
                </a:solidFill>
              </a:rPr>
              <a:t>"</a:t>
            </a:r>
          </a:p>
          <a:p>
            <a:pPr marL="0" indent="0">
              <a:buNone/>
            </a:pPr>
            <a:r>
              <a:rPr lang="en-US" sz="1122" dirty="0">
                <a:solidFill>
                  <a:schemeClr val="tx1"/>
                </a:solidFill>
              </a:rPr>
              <a:t>           </a:t>
            </a:r>
            <a:r>
              <a:rPr lang="en-US" sz="1122" dirty="0">
                <a:solidFill>
                  <a:srgbClr val="654792"/>
                </a:solidFill>
              </a:rPr>
              <a:t> </a:t>
            </a:r>
            <a:r>
              <a:rPr lang="en-US" sz="1122" dirty="0" err="1">
                <a:solidFill>
                  <a:srgbClr val="654792"/>
                </a:solidFill>
              </a:rPr>
              <a:t>x:Class</a:t>
            </a:r>
            <a:r>
              <a:rPr lang="en-US" sz="1122" dirty="0">
                <a:solidFill>
                  <a:schemeClr val="tx1"/>
                </a:solidFill>
              </a:rPr>
              <a:t>=</a:t>
            </a:r>
            <a:r>
              <a:rPr lang="en-US" sz="1122" dirty="0">
                <a:solidFill>
                  <a:srgbClr val="D53A05"/>
                </a:solidFill>
              </a:rPr>
              <a:t>"</a:t>
            </a:r>
            <a:r>
              <a:rPr lang="en-US" sz="1122" dirty="0" err="1">
                <a:solidFill>
                  <a:srgbClr val="D53A05"/>
                </a:solidFill>
              </a:rPr>
              <a:t>MyApp.MainPage</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TabbedPage</a:t>
            </a:r>
            <a:r>
              <a:rPr lang="en-US" sz="1122" dirty="0" err="1">
                <a:solidFill>
                  <a:schemeClr val="tx1"/>
                </a:solidFill>
              </a:rPr>
              <a:t>.Children</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chemeClr val="tx1"/>
                </a:solidFill>
              </a:rPr>
              <a:t> </a:t>
            </a:r>
            <a:r>
              <a:rPr lang="en-US" sz="1122" dirty="0">
                <a:solidFill>
                  <a:srgbClr val="654792"/>
                </a:solidFill>
              </a:rPr>
              <a:t>Title</a:t>
            </a:r>
            <a:r>
              <a:rPr lang="en-US" sz="1122" dirty="0">
                <a:solidFill>
                  <a:schemeClr val="tx1"/>
                </a:solidFill>
              </a:rPr>
              <a:t>=</a:t>
            </a:r>
            <a:r>
              <a:rPr lang="en-US" sz="1122" dirty="0">
                <a:solidFill>
                  <a:srgbClr val="D53A05"/>
                </a:solidFill>
              </a:rPr>
              <a:t>"Profile" </a:t>
            </a:r>
            <a:r>
              <a:rPr lang="en-US" sz="1122" dirty="0">
                <a:solidFill>
                  <a:srgbClr val="654792"/>
                </a:solidFill>
              </a:rPr>
              <a:t>Icon</a:t>
            </a:r>
            <a:r>
              <a:rPr lang="en-US" sz="1122" dirty="0">
                <a:solidFill>
                  <a:schemeClr val="tx1"/>
                </a:solidFill>
              </a:rPr>
              <a:t>=</a:t>
            </a:r>
            <a:r>
              <a:rPr lang="en-US" sz="1122" dirty="0">
                <a:solidFill>
                  <a:srgbClr val="D53A05"/>
                </a:solidFill>
              </a:rPr>
              <a:t>"</a:t>
            </a:r>
            <a:r>
              <a:rPr lang="en-US" sz="1122" dirty="0" err="1">
                <a:solidFill>
                  <a:srgbClr val="D53A05"/>
                </a:solidFill>
              </a:rPr>
              <a:t>Profile.png</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    &lt;</a:t>
            </a:r>
            <a:r>
              <a:rPr lang="en-US" sz="1122" dirty="0" err="1">
                <a:solidFill>
                  <a:srgbClr val="53954A"/>
                </a:solidFill>
              </a:rPr>
              <a:t>StackLayout</a:t>
            </a:r>
            <a:r>
              <a:rPr lang="en-US" sz="1122" dirty="0">
                <a:solidFill>
                  <a:schemeClr val="tx1"/>
                </a:solidFill>
              </a:rPr>
              <a:t> </a:t>
            </a:r>
            <a:r>
              <a:rPr lang="en-US" sz="1122" dirty="0">
                <a:solidFill>
                  <a:srgbClr val="654792"/>
                </a:solidFill>
              </a:rPr>
              <a:t>Spacing</a:t>
            </a:r>
            <a:r>
              <a:rPr lang="en-US" sz="1122" dirty="0">
                <a:solidFill>
                  <a:schemeClr val="tx1"/>
                </a:solidFill>
              </a:rPr>
              <a:t>=</a:t>
            </a:r>
            <a:r>
              <a:rPr lang="en-US" sz="1122" dirty="0">
                <a:solidFill>
                  <a:srgbClr val="D53A05"/>
                </a:solidFill>
              </a:rPr>
              <a:t>"20"</a:t>
            </a:r>
            <a:r>
              <a:rPr lang="en-US" sz="1122" dirty="0">
                <a:solidFill>
                  <a:schemeClr val="tx1"/>
                </a:solidFill>
              </a:rPr>
              <a:t> </a:t>
            </a:r>
            <a:r>
              <a:rPr lang="en-US" sz="1122" dirty="0">
                <a:solidFill>
                  <a:srgbClr val="654792"/>
                </a:solidFill>
              </a:rPr>
              <a:t>Padding</a:t>
            </a:r>
            <a:r>
              <a:rPr lang="en-US" sz="1122" dirty="0">
                <a:solidFill>
                  <a:schemeClr val="tx1"/>
                </a:solidFill>
              </a:rPr>
              <a:t>=</a:t>
            </a:r>
            <a:r>
              <a:rPr lang="en-US" sz="1122" dirty="0">
                <a:solidFill>
                  <a:srgbClr val="D53A05"/>
                </a:solidFill>
              </a:rPr>
              <a:t>"20"</a:t>
            </a:r>
          </a:p>
          <a:p>
            <a:pPr marL="0" indent="0">
              <a:buNone/>
            </a:pPr>
            <a:r>
              <a:rPr lang="de-DE" sz="1122" dirty="0">
                <a:solidFill>
                  <a:schemeClr val="tx1"/>
                </a:solidFill>
              </a:rPr>
              <a:t>                 </a:t>
            </a:r>
            <a:r>
              <a:rPr lang="de-DE" sz="1122" dirty="0" err="1">
                <a:solidFill>
                  <a:srgbClr val="654792"/>
                </a:solidFill>
              </a:rPr>
              <a:t>VerticalOptions</a:t>
            </a:r>
            <a:r>
              <a:rPr lang="de-DE" sz="1122" dirty="0">
                <a:solidFill>
                  <a:schemeClr val="tx1"/>
                </a:solidFill>
              </a:rPr>
              <a:t>=</a:t>
            </a:r>
            <a:r>
              <a:rPr lang="de-DE" sz="1122" dirty="0">
                <a:solidFill>
                  <a:srgbClr val="D53A05"/>
                </a:solidFill>
              </a:rPr>
              <a:t>"Center"</a:t>
            </a:r>
            <a:r>
              <a:rPr lang="de-DE" sz="1122" dirty="0">
                <a:solidFill>
                  <a:schemeClr val="tx1"/>
                </a:solidFill>
              </a:rPr>
              <a:t>&gt;</a:t>
            </a:r>
          </a:p>
          <a:p>
            <a:pPr marL="0" indent="0">
              <a:buNone/>
            </a:pPr>
            <a:r>
              <a:rPr lang="de-DE" sz="1122" dirty="0">
                <a:solidFill>
                  <a:schemeClr val="tx1"/>
                </a:solidFill>
              </a:rPr>
              <a:t>        &lt;</a:t>
            </a:r>
            <a:r>
              <a:rPr lang="de-DE" sz="1122" dirty="0">
                <a:solidFill>
                  <a:srgbClr val="53954A"/>
                </a:solidFill>
              </a:rPr>
              <a:t>Entry</a:t>
            </a:r>
            <a:r>
              <a:rPr lang="de-DE" sz="1122" dirty="0">
                <a:solidFill>
                  <a:schemeClr val="tx1"/>
                </a:solidFill>
              </a:rPr>
              <a:t> </a:t>
            </a:r>
            <a:r>
              <a:rPr lang="de-DE" sz="1122" dirty="0" err="1">
                <a:solidFill>
                  <a:srgbClr val="654792"/>
                </a:solidFill>
              </a:rPr>
              <a:t>Placeholder</a:t>
            </a:r>
            <a:r>
              <a:rPr lang="de-DE" sz="1122" dirty="0">
                <a:solidFill>
                  <a:schemeClr val="tx1"/>
                </a:solidFill>
              </a:rPr>
              <a:t>=</a:t>
            </a:r>
            <a:r>
              <a:rPr lang="de-DE" sz="1122" dirty="0">
                <a:solidFill>
                  <a:srgbClr val="D53A05"/>
                </a:solidFill>
              </a:rPr>
              <a:t>"Username"</a:t>
            </a:r>
          </a:p>
          <a:p>
            <a:pPr marL="0" indent="0">
              <a:buNone/>
            </a:pPr>
            <a:r>
              <a:rPr lang="da-DK" sz="1122" dirty="0">
                <a:solidFill>
                  <a:schemeClr val="tx1"/>
                </a:solidFill>
              </a:rPr>
              <a:t>               </a:t>
            </a:r>
            <a:r>
              <a:rPr lang="da-DK" sz="1122" dirty="0" err="1">
                <a:solidFill>
                  <a:srgbClr val="654792"/>
                </a:solidFill>
              </a:rPr>
              <a:t>Text</a:t>
            </a:r>
            <a:r>
              <a:rPr lang="da-DK" sz="1122" dirty="0">
                <a:solidFill>
                  <a:schemeClr val="tx1"/>
                </a:solidFill>
              </a:rPr>
              <a:t>=</a:t>
            </a:r>
            <a:r>
              <a:rPr lang="da-DK" sz="1122" dirty="0">
                <a:solidFill>
                  <a:srgbClr val="D53A05"/>
                </a:solidFill>
              </a:rPr>
              <a:t>"{Binding </a:t>
            </a:r>
            <a:r>
              <a:rPr lang="da-DK" sz="1122" dirty="0" err="1">
                <a:solidFill>
                  <a:srgbClr val="D53A05"/>
                </a:solidFill>
              </a:rPr>
              <a:t>Username</a:t>
            </a:r>
            <a:r>
              <a:rPr lang="da-DK" sz="1122" dirty="0">
                <a:solidFill>
                  <a:srgbClr val="D53A05"/>
                </a:solidFill>
              </a:rPr>
              <a:t>}"</a:t>
            </a:r>
            <a:r>
              <a:rPr lang="da-DK" sz="1122" dirty="0">
                <a:solidFill>
                  <a:schemeClr val="tx1"/>
                </a:solidFill>
              </a:rPr>
              <a:t>/&gt;</a:t>
            </a:r>
          </a:p>
          <a:p>
            <a:pPr marL="0" indent="0">
              <a:buNone/>
            </a:pPr>
            <a:r>
              <a:rPr lang="da-DK" sz="1122" dirty="0">
                <a:solidFill>
                  <a:schemeClr val="tx1"/>
                </a:solidFill>
              </a:rPr>
              <a:t>        &lt;</a:t>
            </a:r>
            <a:r>
              <a:rPr lang="da-DK" sz="1122" dirty="0" err="1">
                <a:solidFill>
                  <a:srgbClr val="53954A"/>
                </a:solidFill>
              </a:rPr>
              <a:t>Entry</a:t>
            </a:r>
            <a:r>
              <a:rPr lang="da-DK" sz="1122" dirty="0">
                <a:solidFill>
                  <a:srgbClr val="53954A"/>
                </a:solidFill>
              </a:rPr>
              <a:t> </a:t>
            </a:r>
            <a:r>
              <a:rPr lang="da-DK" sz="1122" dirty="0">
                <a:solidFill>
                  <a:srgbClr val="654792"/>
                </a:solidFill>
              </a:rPr>
              <a:t>Placeholder</a:t>
            </a:r>
            <a:r>
              <a:rPr lang="da-DK" sz="1122" dirty="0">
                <a:solidFill>
                  <a:schemeClr val="tx1"/>
                </a:solidFill>
              </a:rPr>
              <a:t>=</a:t>
            </a:r>
            <a:r>
              <a:rPr lang="da-DK" sz="1122" dirty="0">
                <a:solidFill>
                  <a:srgbClr val="D53A05"/>
                </a:solidFill>
              </a:rPr>
              <a:t>"Password"</a:t>
            </a:r>
          </a:p>
          <a:p>
            <a:pPr marL="0" indent="0">
              <a:buNone/>
            </a:pPr>
            <a:r>
              <a:rPr lang="nl-NL" sz="1122" dirty="0">
                <a:solidFill>
                  <a:schemeClr val="tx1"/>
                </a:solidFill>
              </a:rPr>
              <a:t>               </a:t>
            </a:r>
            <a:r>
              <a:rPr lang="nl-NL" sz="1122" dirty="0" err="1">
                <a:solidFill>
                  <a:srgbClr val="654792"/>
                </a:solidFill>
              </a:rPr>
              <a:t>Text</a:t>
            </a:r>
            <a:r>
              <a:rPr lang="nl-NL" sz="1122" dirty="0">
                <a:solidFill>
                  <a:schemeClr val="tx1"/>
                </a:solidFill>
              </a:rPr>
              <a:t>=</a:t>
            </a:r>
            <a:r>
              <a:rPr lang="nl-NL" sz="1122" dirty="0">
                <a:solidFill>
                  <a:srgbClr val="D53A05"/>
                </a:solidFill>
              </a:rPr>
              <a:t>"{Binding Password}"</a:t>
            </a:r>
          </a:p>
          <a:p>
            <a:pPr marL="0" indent="0">
              <a:buNone/>
            </a:pPr>
            <a:r>
              <a:rPr lang="nl-NL" sz="1122" dirty="0">
                <a:solidFill>
                  <a:schemeClr val="tx1"/>
                </a:solidFill>
              </a:rPr>
              <a:t>               </a:t>
            </a:r>
            <a:r>
              <a:rPr lang="nl-NL" sz="1122" dirty="0" err="1">
                <a:solidFill>
                  <a:srgbClr val="654792"/>
                </a:solidFill>
              </a:rPr>
              <a:t>IsPassword</a:t>
            </a:r>
            <a:r>
              <a:rPr lang="nl-NL" sz="1122" dirty="0">
                <a:solidFill>
                  <a:schemeClr val="tx1"/>
                </a:solidFill>
              </a:rPr>
              <a:t>=</a:t>
            </a:r>
            <a:r>
              <a:rPr lang="nl-NL" sz="1122" dirty="0">
                <a:solidFill>
                  <a:srgbClr val="D53A05"/>
                </a:solidFill>
              </a:rPr>
              <a:t>"</a:t>
            </a:r>
            <a:r>
              <a:rPr lang="nl-NL" sz="1122" dirty="0" err="1">
                <a:solidFill>
                  <a:srgbClr val="D53A05"/>
                </a:solidFill>
              </a:rPr>
              <a:t>true</a:t>
            </a:r>
            <a:r>
              <a:rPr lang="nl-NL" sz="1122" dirty="0">
                <a:solidFill>
                  <a:srgbClr val="D53A05"/>
                </a:solidFill>
              </a:rPr>
              <a:t>"</a:t>
            </a:r>
            <a:r>
              <a:rPr lang="nl-NL" sz="1122" dirty="0">
                <a:solidFill>
                  <a:schemeClr val="tx1"/>
                </a:solidFill>
              </a:rPr>
              <a:t>/&gt;</a:t>
            </a:r>
          </a:p>
          <a:p>
            <a:pPr marL="0" indent="0">
              <a:buNone/>
            </a:pPr>
            <a:r>
              <a:rPr lang="nl-NL" sz="1122" dirty="0">
                <a:solidFill>
                  <a:schemeClr val="tx1"/>
                </a:solidFill>
              </a:rPr>
              <a:t>        &lt;</a:t>
            </a:r>
            <a:r>
              <a:rPr lang="nl-NL" sz="1122" dirty="0">
                <a:solidFill>
                  <a:srgbClr val="53954A"/>
                </a:solidFill>
              </a:rPr>
              <a:t>Button</a:t>
            </a:r>
            <a:r>
              <a:rPr lang="nl-NL" sz="1122" dirty="0">
                <a:solidFill>
                  <a:schemeClr val="tx1"/>
                </a:solidFill>
              </a:rPr>
              <a:t> </a:t>
            </a:r>
            <a:r>
              <a:rPr lang="nl-NL" sz="1122" dirty="0" err="1">
                <a:solidFill>
                  <a:srgbClr val="654792"/>
                </a:solidFill>
              </a:rPr>
              <a:t>Text</a:t>
            </a:r>
            <a:r>
              <a:rPr lang="nl-NL" sz="1122" dirty="0">
                <a:solidFill>
                  <a:schemeClr val="tx1"/>
                </a:solidFill>
              </a:rPr>
              <a:t>=</a:t>
            </a:r>
            <a:r>
              <a:rPr lang="nl-NL" sz="1122" dirty="0">
                <a:solidFill>
                  <a:srgbClr val="D53A05"/>
                </a:solidFill>
              </a:rPr>
              <a:t>"Login" </a:t>
            </a:r>
            <a:r>
              <a:rPr lang="nl-NL" sz="1122" dirty="0" err="1">
                <a:solidFill>
                  <a:srgbClr val="654792"/>
                </a:solidFill>
              </a:rPr>
              <a:t>TextColor</a:t>
            </a:r>
            <a:r>
              <a:rPr lang="nl-NL" sz="1122" dirty="0">
                <a:solidFill>
                  <a:schemeClr val="tx1"/>
                </a:solidFill>
              </a:rPr>
              <a:t>=</a:t>
            </a:r>
            <a:r>
              <a:rPr lang="nl-NL" sz="1122" dirty="0">
                <a:solidFill>
                  <a:srgbClr val="D53A05"/>
                </a:solidFill>
              </a:rPr>
              <a:t>"White"</a:t>
            </a:r>
          </a:p>
          <a:p>
            <a:pPr marL="0" indent="0">
              <a:buNone/>
            </a:pPr>
            <a:r>
              <a:rPr lang="en-US" sz="1122" dirty="0">
                <a:solidFill>
                  <a:schemeClr val="tx1"/>
                </a:solidFill>
              </a:rPr>
              <a:t>                </a:t>
            </a:r>
            <a:r>
              <a:rPr lang="en-US" sz="1122" dirty="0" err="1">
                <a:solidFill>
                  <a:srgbClr val="654792"/>
                </a:solidFill>
              </a:rPr>
              <a:t>BackgroundColor</a:t>
            </a:r>
            <a:r>
              <a:rPr lang="en-US" sz="1122" dirty="0">
                <a:solidFill>
                  <a:schemeClr val="tx1"/>
                </a:solidFill>
              </a:rPr>
              <a:t>=</a:t>
            </a:r>
            <a:r>
              <a:rPr lang="en-US" sz="1122" dirty="0">
                <a:solidFill>
                  <a:srgbClr val="D53A05"/>
                </a:solidFill>
              </a:rPr>
              <a:t>"#77D065"</a:t>
            </a:r>
          </a:p>
          <a:p>
            <a:pPr marL="0" indent="0">
              <a:buNone/>
            </a:pPr>
            <a:r>
              <a:rPr lang="en-US" sz="1122" dirty="0">
                <a:solidFill>
                  <a:schemeClr val="tx1"/>
                </a:solidFill>
              </a:rPr>
              <a:t>                </a:t>
            </a:r>
            <a:r>
              <a:rPr lang="en-US" sz="1122" dirty="0">
                <a:solidFill>
                  <a:srgbClr val="654792"/>
                </a:solidFill>
              </a:rPr>
              <a:t>Command</a:t>
            </a:r>
            <a:r>
              <a:rPr lang="en-US" sz="1122" dirty="0">
                <a:solidFill>
                  <a:schemeClr val="tx1"/>
                </a:solidFill>
              </a:rPr>
              <a:t>=</a:t>
            </a:r>
            <a:r>
              <a:rPr lang="en-US" sz="1122" dirty="0">
                <a:solidFill>
                  <a:srgbClr val="D53A05"/>
                </a:solidFill>
              </a:rPr>
              <a:t>"{Binding </a:t>
            </a:r>
            <a:r>
              <a:rPr lang="en-US" sz="1122" dirty="0" err="1">
                <a:solidFill>
                  <a:srgbClr val="D53A05"/>
                </a:solidFill>
              </a:rPr>
              <a:t>LoginCommand</a:t>
            </a:r>
            <a:r>
              <a:rPr lang="en-US" sz="1122" dirty="0">
                <a:solidFill>
                  <a:srgbClr val="D53A05"/>
                </a:solidFill>
              </a:rPr>
              <a:t>}"</a:t>
            </a:r>
            <a:r>
              <a:rPr lang="en-US" sz="1122" dirty="0">
                <a:solidFill>
                  <a:schemeClr val="tx1"/>
                </a:solidFill>
              </a:rPr>
              <a:t>/&gt;</a:t>
            </a:r>
          </a:p>
          <a:p>
            <a:pPr marL="0" indent="0">
              <a:buNone/>
            </a:pPr>
            <a:r>
              <a:rPr lang="en-US" sz="1122" dirty="0">
                <a:solidFill>
                  <a:schemeClr val="tx1"/>
                </a:solidFill>
              </a:rPr>
              <a:t>    &lt;/</a:t>
            </a:r>
            <a:r>
              <a:rPr lang="en-US" sz="1122" dirty="0" err="1">
                <a:solidFill>
                  <a:srgbClr val="53954A"/>
                </a:solidFill>
              </a:rPr>
              <a:t>StackLayout</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chemeClr val="tx1"/>
                </a:solidFill>
              </a:rPr>
              <a:t>&gt;</a:t>
            </a:r>
          </a:p>
          <a:p>
            <a:pPr marL="0" indent="0">
              <a:buNone/>
            </a:pPr>
            <a:r>
              <a:rPr lang="en-US" sz="1122" dirty="0">
                <a:solidFill>
                  <a:schemeClr val="tx1"/>
                </a:solidFill>
              </a:rPr>
              <a:t>&lt;</a:t>
            </a:r>
            <a:r>
              <a:rPr lang="en-US" sz="1122" dirty="0" err="1">
                <a:solidFill>
                  <a:srgbClr val="53954A"/>
                </a:solidFill>
              </a:rPr>
              <a:t>ContentPage</a:t>
            </a:r>
            <a:r>
              <a:rPr lang="en-US" sz="1122" dirty="0">
                <a:solidFill>
                  <a:srgbClr val="53954A"/>
                </a:solidFill>
              </a:rPr>
              <a:t> </a:t>
            </a:r>
            <a:r>
              <a:rPr lang="en-US" sz="1122" dirty="0">
                <a:solidFill>
                  <a:srgbClr val="654792"/>
                </a:solidFill>
              </a:rPr>
              <a:t>Title</a:t>
            </a:r>
            <a:r>
              <a:rPr lang="en-US" sz="1122" dirty="0">
                <a:solidFill>
                  <a:schemeClr val="tx1"/>
                </a:solidFill>
              </a:rPr>
              <a:t>=</a:t>
            </a:r>
            <a:r>
              <a:rPr lang="en-US" sz="1122" dirty="0">
                <a:solidFill>
                  <a:srgbClr val="D53A05"/>
                </a:solidFill>
              </a:rPr>
              <a:t>"Settings" </a:t>
            </a:r>
            <a:r>
              <a:rPr lang="en-US" sz="1122" dirty="0">
                <a:solidFill>
                  <a:srgbClr val="654792"/>
                </a:solidFill>
              </a:rPr>
              <a:t>Icon</a:t>
            </a:r>
            <a:r>
              <a:rPr lang="en-US" sz="1122" dirty="0">
                <a:solidFill>
                  <a:schemeClr val="tx1"/>
                </a:solidFill>
              </a:rPr>
              <a:t>=</a:t>
            </a:r>
            <a:r>
              <a:rPr lang="en-US" sz="1122" dirty="0">
                <a:solidFill>
                  <a:srgbClr val="D53A05"/>
                </a:solidFill>
              </a:rPr>
              <a:t>"</a:t>
            </a:r>
            <a:r>
              <a:rPr lang="en-US" sz="1122" dirty="0" err="1">
                <a:solidFill>
                  <a:srgbClr val="D53A05"/>
                </a:solidFill>
              </a:rPr>
              <a:t>Settings.png</a:t>
            </a:r>
            <a:r>
              <a:rPr lang="en-US" sz="1122" dirty="0">
                <a:solidFill>
                  <a:srgbClr val="D53A05"/>
                </a:solidFill>
              </a:rPr>
              <a:t>"</a:t>
            </a:r>
            <a:r>
              <a:rPr lang="en-US" sz="1122" dirty="0">
                <a:solidFill>
                  <a:schemeClr val="tx1"/>
                </a:solidFill>
              </a:rPr>
              <a:t>&gt;</a:t>
            </a:r>
          </a:p>
          <a:p>
            <a:pPr marL="0" indent="0">
              <a:buNone/>
            </a:pPr>
            <a:r>
              <a:rPr lang="fi-FI" sz="1122" dirty="0">
                <a:solidFill>
                  <a:srgbClr val="848684"/>
                </a:solidFill>
              </a:rPr>
              <a:t>    &lt;!-- </a:t>
            </a:r>
            <a:r>
              <a:rPr lang="fi-FI" sz="1122" dirty="0" err="1">
                <a:solidFill>
                  <a:srgbClr val="848684"/>
                </a:solidFill>
              </a:rPr>
              <a:t>Settings</a:t>
            </a:r>
            <a:r>
              <a:rPr lang="fi-FI" sz="1122" dirty="0">
                <a:solidFill>
                  <a:srgbClr val="848684"/>
                </a:solidFill>
              </a:rPr>
              <a:t> --&gt;</a:t>
            </a:r>
          </a:p>
          <a:p>
            <a:pPr marL="0" indent="0">
              <a:buNone/>
            </a:pPr>
            <a:r>
              <a:rPr lang="fi-FI" sz="1122" dirty="0">
                <a:solidFill>
                  <a:schemeClr val="tx1"/>
                </a:solidFill>
              </a:rPr>
              <a:t>&lt;/</a:t>
            </a:r>
            <a:r>
              <a:rPr lang="fi-FI" sz="1122" dirty="0">
                <a:solidFill>
                  <a:srgbClr val="53954A"/>
                </a:solidFill>
              </a:rPr>
              <a:t>ContentPage</a:t>
            </a:r>
            <a:r>
              <a:rPr lang="fi-FI" sz="1122" dirty="0">
                <a:solidFill>
                  <a:schemeClr val="tx1"/>
                </a:solidFill>
              </a:rPr>
              <a:t>&gt;</a:t>
            </a:r>
          </a:p>
          <a:p>
            <a:pPr marL="0" indent="0">
              <a:buNone/>
            </a:pPr>
            <a:r>
              <a:rPr lang="fi-FI" sz="1122" dirty="0">
                <a:solidFill>
                  <a:schemeClr val="tx1"/>
                </a:solidFill>
              </a:rPr>
              <a:t>&lt;/</a:t>
            </a:r>
            <a:r>
              <a:rPr lang="fi-FI" sz="1122" dirty="0">
                <a:solidFill>
                  <a:srgbClr val="53954A"/>
                </a:solidFill>
              </a:rPr>
              <a:t>TabbedPage</a:t>
            </a:r>
            <a:r>
              <a:rPr lang="fi-FI" sz="1122" dirty="0">
                <a:solidFill>
                  <a:schemeClr val="tx1"/>
                </a:solidFill>
              </a:rPr>
              <a:t>.Children&gt;</a:t>
            </a:r>
          </a:p>
          <a:p>
            <a:pPr marL="0" indent="0">
              <a:buNone/>
            </a:pPr>
            <a:r>
              <a:rPr lang="fi-FI" sz="1122" dirty="0">
                <a:solidFill>
                  <a:schemeClr val="tx1"/>
                </a:solidFill>
              </a:rPr>
              <a:t>&lt;/</a:t>
            </a:r>
            <a:r>
              <a:rPr lang="fi-FI" sz="1122" dirty="0">
                <a:solidFill>
                  <a:srgbClr val="53954A"/>
                </a:solidFill>
              </a:rPr>
              <a:t>TabbedPage</a:t>
            </a:r>
            <a:r>
              <a:rPr lang="fi-FI" sz="1122" dirty="0">
                <a:solidFill>
                  <a:schemeClr val="tx1"/>
                </a:solidFill>
              </a:rPr>
              <a:t>&gt;</a:t>
            </a:r>
            <a:endParaRPr lang="en-US" sz="1122" dirty="0">
              <a:solidFill>
                <a:schemeClr val="tx1"/>
              </a:solidFill>
            </a:endParaRPr>
          </a:p>
          <a:p>
            <a:pPr marL="0" indent="0">
              <a:buNone/>
            </a:pPr>
            <a:endParaRPr lang="en-US" sz="1122" dirty="0">
              <a:solidFill>
                <a:schemeClr val="tx1"/>
              </a:solidFill>
            </a:endParaRPr>
          </a:p>
        </p:txBody>
      </p:sp>
      <p:sp>
        <p:nvSpPr>
          <p:cNvPr id="15" name="Left Brace 14"/>
          <p:cNvSpPr/>
          <p:nvPr/>
        </p:nvSpPr>
        <p:spPr>
          <a:xfrm>
            <a:off x="6334218" y="1430478"/>
            <a:ext cx="241267" cy="522787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srgbClr val="353535"/>
              </a:solidFill>
              <a:effectLst/>
              <a:uLnTx/>
              <a:uFillTx/>
              <a:latin typeface="Segoe UI Semilight"/>
              <a:ea typeface="+mn-ea"/>
              <a:cs typeface="+mn-cs"/>
            </a:endParaRPr>
          </a:p>
        </p:txBody>
      </p:sp>
      <p:pic>
        <p:nvPicPr>
          <p:cNvPr id="6" name="Picture 2" descr="https://www.xamstatic.com/dist/images/pages/forms/example-app-tjdLiOY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2382" y="2015444"/>
            <a:ext cx="5729576" cy="36669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833BB6E-64C0-8F49-BB0B-0D4CF34BAD45}"/>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8" name="TextBox 7">
            <a:extLst>
              <a:ext uri="{FF2B5EF4-FFF2-40B4-BE49-F238E27FC236}">
                <a16:creationId xmlns:a16="http://schemas.microsoft.com/office/drawing/2014/main" id="{ED4AC6DD-4C3F-B94E-94CB-E7E357AFFD0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4603144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492836" y="2452269"/>
            <a:ext cx="5655463" cy="4062632"/>
          </a:xfrm>
          <a:prstGeom prst="rect">
            <a:avLst/>
          </a:prstGeom>
        </p:spPr>
        <p:txBody>
          <a:bodyPr vert="horz" wrap="square" lIns="146283" tIns="91428" rIns="146283" bIns="91428"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40+ Pages, layouts, and controls</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(Build from code behind or XAML)</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Two-way data binding</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Navigation</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Animation API</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Dependency Service</a:t>
            </a:r>
          </a:p>
          <a:p>
            <a:pPr marL="0" marR="0" lvl="0" indent="0" algn="l" defTabSz="466298" rtl="0" eaLnBrk="1" fontAlgn="auto" latinLnBrk="0" hangingPunct="1">
              <a:lnSpc>
                <a:spcPct val="100000"/>
              </a:lnSpc>
              <a:spcBef>
                <a:spcPts val="510"/>
              </a:spcBef>
              <a:spcAft>
                <a:spcPts val="0"/>
              </a:spcAft>
              <a:buClrTx/>
              <a:buSzPct val="90000"/>
              <a:buFont typeface="Arial" pitchFamily="34" charset="0"/>
              <a:buNone/>
              <a:tabLst/>
              <a:defRPr/>
            </a:pPr>
            <a:r>
              <a:rPr kumimoji="0" lang="en-US" sz="2601" b="0" i="0" u="none" strike="noStrike" kern="1200" cap="none" spc="0" normalizeH="0" baseline="0" noProof="0" dirty="0">
                <a:ln>
                  <a:noFill/>
                </a:ln>
                <a:solidFill>
                  <a:srgbClr val="3BB7A8"/>
                </a:solidFill>
                <a:effectLst/>
                <a:uLnTx/>
                <a:uFillTx/>
                <a:latin typeface="Segoe UI" charset="0"/>
                <a:ea typeface="Segoe UI" charset="0"/>
                <a:cs typeface="Segoe UI" charset="0"/>
              </a:rPr>
              <a:t>✓</a:t>
            </a:r>
            <a:r>
              <a:rPr kumimoji="0" lang="en-US" sz="2601" b="0" i="0" u="none" strike="noStrike" kern="1200" cap="none" spc="0" normalizeH="0" baseline="0" noProof="0" dirty="0">
                <a:ln>
                  <a:noFill/>
                </a:ln>
                <a:solidFill>
                  <a:srgbClr val="505050"/>
                </a:solidFill>
                <a:effectLst/>
                <a:uLnTx/>
                <a:uFillTx/>
                <a:latin typeface="Segoe UI" charset="0"/>
                <a:ea typeface="Segoe UI" charset="0"/>
                <a:cs typeface="Segoe UI" charset="0"/>
              </a:rPr>
              <a:t>  Messaging Center</a:t>
            </a:r>
          </a:p>
        </p:txBody>
      </p:sp>
      <p:grpSp>
        <p:nvGrpSpPr>
          <p:cNvPr id="22" name="Group 21"/>
          <p:cNvGrpSpPr/>
          <p:nvPr/>
        </p:nvGrpSpPr>
        <p:grpSpPr>
          <a:xfrm>
            <a:off x="582349" y="1773619"/>
            <a:ext cx="5471801" cy="2986544"/>
            <a:chOff x="12490798" y="3478001"/>
            <a:chExt cx="10729995" cy="5856499"/>
          </a:xfrm>
        </p:grpSpPr>
        <p:grpSp>
          <p:nvGrpSpPr>
            <p:cNvPr id="23" name="Group 22"/>
            <p:cNvGrpSpPr/>
            <p:nvPr/>
          </p:nvGrpSpPr>
          <p:grpSpPr>
            <a:xfrm>
              <a:off x="12490798" y="3478001"/>
              <a:ext cx="10729995" cy="5856499"/>
              <a:chOff x="5759228" y="2930084"/>
              <a:chExt cx="12896749" cy="7039127"/>
            </a:xfrm>
          </p:grpSpPr>
          <p:sp>
            <p:nvSpPr>
              <p:cNvPr id="25" name="Rectangle 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6" name="Rectangle 25"/>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7" name="Rectangle 26"/>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28" name="Group 27"/>
              <p:cNvGrpSpPr/>
              <p:nvPr/>
            </p:nvGrpSpPr>
            <p:grpSpPr>
              <a:xfrm>
                <a:off x="5759228" y="6559171"/>
                <a:ext cx="12896749" cy="3410040"/>
                <a:chOff x="5759228" y="6559171"/>
                <a:chExt cx="12896749" cy="3410040"/>
              </a:xfrm>
            </p:grpSpPr>
            <p:sp>
              <p:nvSpPr>
                <p:cNvPr id="38" name="Rectangle 37"/>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9" name="TextBox 38"/>
                <p:cNvSpPr txBox="1"/>
                <p:nvPr/>
              </p:nvSpPr>
              <p:spPr>
                <a:xfrm>
                  <a:off x="5759228" y="7253581"/>
                  <a:ext cx="12896749" cy="1941412"/>
                </a:xfrm>
                <a:prstGeom prst="rect">
                  <a:avLst/>
                </a:prstGeom>
                <a:noFill/>
              </p:spPr>
              <p:txBody>
                <a:bodyPr wrap="square" lIns="182855" tIns="146283" rIns="182855" bIns="146283" rtlCol="0">
                  <a:spAutoFit/>
                </a:bodyP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C# Logic</a:t>
                  </a:r>
                </a:p>
              </p:txBody>
            </p:sp>
          </p:grpSp>
          <p:grpSp>
            <p:nvGrpSpPr>
              <p:cNvPr id="29" name="Group 28"/>
              <p:cNvGrpSpPr/>
              <p:nvPr/>
            </p:nvGrpSpPr>
            <p:grpSpPr>
              <a:xfrm>
                <a:off x="7135625" y="2935980"/>
                <a:ext cx="1574643" cy="1574643"/>
                <a:chOff x="7135625" y="2935980"/>
                <a:chExt cx="1574643" cy="1574643"/>
              </a:xfrm>
            </p:grpSpPr>
            <p:sp>
              <p:nvSpPr>
                <p:cNvPr id="36" name="Oval 35"/>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30" name="Group 29"/>
              <p:cNvGrpSpPr/>
              <p:nvPr/>
            </p:nvGrpSpPr>
            <p:grpSpPr>
              <a:xfrm>
                <a:off x="11434337" y="2930084"/>
                <a:ext cx="1574643" cy="1574643"/>
                <a:chOff x="11434337" y="2930084"/>
                <a:chExt cx="1574643" cy="1574643"/>
              </a:xfrm>
            </p:grpSpPr>
            <p:sp>
              <p:nvSpPr>
                <p:cNvPr id="34" name="Oval 33"/>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1" name="Group 30"/>
              <p:cNvGrpSpPr/>
              <p:nvPr/>
            </p:nvGrpSpPr>
            <p:grpSpPr>
              <a:xfrm>
                <a:off x="15720599" y="2954983"/>
                <a:ext cx="1574643" cy="1574643"/>
                <a:chOff x="15720599" y="2954983"/>
                <a:chExt cx="1574643" cy="1574643"/>
              </a:xfrm>
            </p:grpSpPr>
            <p:sp>
              <p:nvSpPr>
                <p:cNvPr id="32" name="Oval 31"/>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24" name="Rectangle 23"/>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Shared UI Code</a:t>
              </a:r>
            </a:p>
          </p:txBody>
        </p:sp>
      </p:grpSp>
      <p:sp>
        <p:nvSpPr>
          <p:cNvPr id="40" name="Rectangle 39">
            <a:extLst>
              <a:ext uri="{FF2B5EF4-FFF2-40B4-BE49-F238E27FC236}">
                <a16:creationId xmlns:a16="http://schemas.microsoft.com/office/drawing/2014/main" id="{EEEFA8A4-66B4-BA4C-A72C-C640C2C28F02}"/>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1" name="TextBox 40">
            <a:extLst>
              <a:ext uri="{FF2B5EF4-FFF2-40B4-BE49-F238E27FC236}">
                <a16:creationId xmlns:a16="http://schemas.microsoft.com/office/drawing/2014/main" id="{A1CC140B-7FB7-8F4A-A14A-3E17262881C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62848627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Box 3">
            <a:extLst>
              <a:ext uri="{FF2B5EF4-FFF2-40B4-BE49-F238E27FC236}">
                <a16:creationId xmlns:a16="http://schemas.microsoft.com/office/drawing/2014/main" id="{A64EE726-DB94-BB40-9E13-18FA5181190F}"/>
              </a:ext>
            </a:extLst>
          </p:cNvPr>
          <p:cNvSpPr txBox="1"/>
          <p:nvPr/>
        </p:nvSpPr>
        <p:spPr>
          <a:xfrm>
            <a:off x="5173268" y="6034262"/>
            <a:ext cx="7263207" cy="960263"/>
          </a:xfrm>
          <a:prstGeom prst="rect">
            <a:avLst/>
          </a:prstGeom>
          <a:noFill/>
        </p:spPr>
        <p:txBody>
          <a:bodyPr wrap="none" lIns="182880" tIns="146304" rIns="182880" bIns="146304" rtlCol="0">
            <a:spAutoFit/>
          </a:bodyPr>
          <a:lstStyle/>
          <a:p>
            <a:pPr algn="r">
              <a:lnSpc>
                <a:spcPct val="90000"/>
              </a:lnSpc>
              <a:spcAft>
                <a:spcPts val="600"/>
              </a:spcAft>
            </a:pPr>
            <a:r>
              <a:rPr lang="en-US" sz="2400" b="1" dirty="0"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Github</a:t>
            </a: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 Code</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https://</a:t>
            </a:r>
            <a:r>
              <a:rPr lang="en-US" sz="2400" dirty="0" err="1">
                <a:gradFill>
                  <a:gsLst>
                    <a:gs pos="2917">
                      <a:schemeClr val="tx1"/>
                    </a:gs>
                    <a:gs pos="30000">
                      <a:schemeClr val="tx1"/>
                    </a:gs>
                  </a:gsLst>
                  <a:lin ang="5400000" scaled="0"/>
                </a:gradFill>
              </a:rPr>
              <a:t>github.com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AlejandroRuiz</a:t>
            </a:r>
            <a:r>
              <a:rPr lang="en-US" sz="2400" dirty="0">
                <a:gradFill>
                  <a:gsLst>
                    <a:gs pos="2917">
                      <a:schemeClr val="tx1"/>
                    </a:gs>
                    <a:gs pos="30000">
                      <a:schemeClr val="tx1"/>
                    </a:gs>
                  </a:gsLst>
                  <a:lin ang="5400000" scaled="0"/>
                </a:gradFill>
              </a:rPr>
              <a:t>/MonkeyFestGdl2018</a:t>
            </a:r>
          </a:p>
        </p:txBody>
      </p:sp>
      <p:sp>
        <p:nvSpPr>
          <p:cNvPr id="5" name="TextBox 4">
            <a:extLst>
              <a:ext uri="{FF2B5EF4-FFF2-40B4-BE49-F238E27FC236}">
                <a16:creationId xmlns:a16="http://schemas.microsoft.com/office/drawing/2014/main" id="{D2DB99E8-09A4-2D45-A14B-945FBA6AB1D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307569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 y="2001425"/>
            <a:ext cx="12432947" cy="2308324"/>
          </a:xfrm>
          <a:prstGeom prst="rect">
            <a:avLst/>
          </a:prstGeom>
          <a:noFill/>
        </p:spPr>
        <p:txBody>
          <a:bodyPr wrap="square" rtlCol="0">
            <a:spAutoFit/>
          </a:bodyPr>
          <a:lstStyle/>
          <a:p>
            <a:pPr marL="0" marR="0" lvl="0" indent="0" algn="ctr" defTabSz="914361"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FFFFFF"/>
                </a:solidFill>
                <a:effectLst/>
                <a:uLnTx/>
                <a:uFillTx/>
                <a:latin typeface="Segoe UI Light"/>
                <a:ea typeface="Segoe UI" charset="0"/>
                <a:cs typeface="Segoe UI" charset="0"/>
              </a:rPr>
              <a:t>Xamarin Platform is </a:t>
            </a:r>
          </a:p>
          <a:p>
            <a:pPr marL="0" marR="0" lvl="0" indent="0" algn="ctr" defTabSz="914361"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FFFFFF"/>
                </a:solidFill>
                <a:effectLst/>
                <a:uLnTx/>
                <a:uFillTx/>
                <a:latin typeface="Segoe UI Light"/>
                <a:ea typeface="Segoe UI" charset="0"/>
                <a:cs typeface="Segoe UI" charset="0"/>
              </a:rPr>
              <a:t>part of Visual Studio</a:t>
            </a:r>
          </a:p>
        </p:txBody>
      </p:sp>
    </p:spTree>
    <p:extLst>
      <p:ext uri="{BB962C8B-B14F-4D97-AF65-F5344CB8AC3E}">
        <p14:creationId xmlns:p14="http://schemas.microsoft.com/office/powerpoint/2010/main" val="45698900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11" name="Picture 10" descr="PC_FrontFra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1528" y="1315482"/>
            <a:ext cx="8445978" cy="5046711"/>
          </a:xfrm>
          <a:prstGeom prst="rect">
            <a:avLst/>
          </a:prstGeom>
        </p:spPr>
      </p:pic>
      <p:pic>
        <p:nvPicPr>
          <p:cNvPr id="12" name="Picture 11"/>
          <p:cNvPicPr>
            <a:picLocks noChangeAspect="1"/>
          </p:cNvPicPr>
          <p:nvPr/>
        </p:nvPicPr>
        <p:blipFill>
          <a:blip r:embed="rId4"/>
          <a:stretch>
            <a:fillRect/>
          </a:stretch>
        </p:blipFill>
        <p:spPr>
          <a:xfrm>
            <a:off x="-1167682" y="1688838"/>
            <a:ext cx="6327946" cy="3853894"/>
          </a:xfrm>
          <a:prstGeom prst="rect">
            <a:avLst/>
          </a:prstGeom>
        </p:spPr>
      </p:pic>
      <p:sp>
        <p:nvSpPr>
          <p:cNvPr id="3" name="Title 2"/>
          <p:cNvSpPr>
            <a:spLocks noGrp="1"/>
          </p:cNvSpPr>
          <p:nvPr>
            <p:ph type="title"/>
          </p:nvPr>
        </p:nvSpPr>
        <p:spPr>
          <a:xfrm>
            <a:off x="274639" y="295274"/>
            <a:ext cx="11889564" cy="917575"/>
          </a:xfrm>
        </p:spPr>
        <p:txBody>
          <a:bodyPr/>
          <a:lstStyle/>
          <a:p>
            <a:r>
              <a:rPr lang="en-US" dirty="0"/>
              <a:t>Visual Studio</a:t>
            </a:r>
          </a:p>
        </p:txBody>
      </p:sp>
      <p:sp>
        <p:nvSpPr>
          <p:cNvPr id="15" name="Title 2"/>
          <p:cNvSpPr txBox="1">
            <a:spLocks/>
          </p:cNvSpPr>
          <p:nvPr/>
        </p:nvSpPr>
        <p:spPr>
          <a:xfrm>
            <a:off x="6437872" y="295274"/>
            <a:ext cx="5770829" cy="91757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66344"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51" normalizeH="0" baseline="0" noProof="0" dirty="0">
                <a:ln w="3175">
                  <a:noFill/>
                </a:ln>
                <a:solidFill>
                  <a:srgbClr val="505050"/>
                </a:solidFill>
                <a:effectLst/>
                <a:uLnTx/>
                <a:uFillTx/>
                <a:latin typeface="Segoe UI Light" panose="020B0502040204020203" pitchFamily="34" charset="0"/>
                <a:ea typeface="Segoe UI" charset="0"/>
                <a:cs typeface="Segoe UI" charset="0"/>
              </a:rPr>
              <a:t>Visual Studio for Mac</a:t>
            </a: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1158" y="1669295"/>
            <a:ext cx="6871905" cy="4294941"/>
          </a:xfrm>
          <a:prstGeom prst="rect">
            <a:avLst/>
          </a:prstGeom>
        </p:spPr>
      </p:pic>
      <p:grpSp>
        <p:nvGrpSpPr>
          <p:cNvPr id="2" name="Group 1">
            <a:extLst>
              <a:ext uri="{FF2B5EF4-FFF2-40B4-BE49-F238E27FC236}">
                <a16:creationId xmlns:a16="http://schemas.microsoft.com/office/drawing/2014/main" id="{F57E41C2-6A86-DC4D-BAD6-E3DE5A9952FA}"/>
              </a:ext>
            </a:extLst>
          </p:cNvPr>
          <p:cNvGrpSpPr/>
          <p:nvPr/>
        </p:nvGrpSpPr>
        <p:grpSpPr>
          <a:xfrm>
            <a:off x="6494587" y="1397544"/>
            <a:ext cx="9250522" cy="5132210"/>
            <a:chOff x="6630474" y="1315482"/>
            <a:chExt cx="9501494" cy="5441273"/>
          </a:xfrm>
        </p:grpSpPr>
        <p:pic>
          <p:nvPicPr>
            <p:cNvPr id="4" name="Picture 3">
              <a:extLst>
                <a:ext uri="{FF2B5EF4-FFF2-40B4-BE49-F238E27FC236}">
                  <a16:creationId xmlns:a16="http://schemas.microsoft.com/office/drawing/2014/main" id="{792BAEE6-5979-CE4C-815F-3EC71C86FAEA}"/>
                </a:ext>
              </a:extLst>
            </p:cNvPr>
            <p:cNvPicPr>
              <a:picLocks noChangeAspect="1"/>
            </p:cNvPicPr>
            <p:nvPr/>
          </p:nvPicPr>
          <p:blipFill>
            <a:blip r:embed="rId6"/>
            <a:stretch>
              <a:fillRect/>
            </a:stretch>
          </p:blipFill>
          <p:spPr>
            <a:xfrm>
              <a:off x="7896679" y="1677575"/>
              <a:ext cx="6871905" cy="4294941"/>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0474" y="1315482"/>
              <a:ext cx="9501494" cy="5441273"/>
            </a:xfrm>
            <a:prstGeom prst="rect">
              <a:avLst/>
            </a:prstGeom>
          </p:spPr>
        </p:pic>
      </p:grpSp>
      <p:sp>
        <p:nvSpPr>
          <p:cNvPr id="10" name="Rectangle 9">
            <a:extLst>
              <a:ext uri="{FF2B5EF4-FFF2-40B4-BE49-F238E27FC236}">
                <a16:creationId xmlns:a16="http://schemas.microsoft.com/office/drawing/2014/main" id="{DA269463-0066-FC4F-AB4B-F3CD1141F52A}"/>
              </a:ext>
            </a:extLst>
          </p:cNvPr>
          <p:cNvSpPr/>
          <p:nvPr/>
        </p:nvSpPr>
        <p:spPr bwMode="auto">
          <a:xfrm>
            <a:off x="8017659" y="6452312"/>
            <a:ext cx="4146544" cy="489361"/>
          </a:xfrm>
          <a:prstGeom prst="rect">
            <a:avLst/>
          </a:prstGeom>
          <a:solidFill>
            <a:srgbClr val="F6F6F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3" name="TextBox 12">
            <a:extLst>
              <a:ext uri="{FF2B5EF4-FFF2-40B4-BE49-F238E27FC236}">
                <a16:creationId xmlns:a16="http://schemas.microsoft.com/office/drawing/2014/main" id="{FBFB4BAE-0BFC-0740-945D-8EBF759AEAA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15030372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 y="1439862"/>
            <a:ext cx="12434711" cy="555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 name="Group 1"/>
          <p:cNvGrpSpPr/>
          <p:nvPr/>
        </p:nvGrpSpPr>
        <p:grpSpPr>
          <a:xfrm>
            <a:off x="902377" y="2790200"/>
            <a:ext cx="10214535" cy="2963710"/>
            <a:chOff x="388937" y="2881510"/>
            <a:chExt cx="11658598" cy="338270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8" name="Title 1"/>
          <p:cNvSpPr txBox="1">
            <a:spLocks/>
          </p:cNvSpPr>
          <p:nvPr/>
        </p:nvSpPr>
        <p:spPr>
          <a:xfrm>
            <a:off x="566601" y="408657"/>
            <a:ext cx="10295224" cy="789455"/>
          </a:xfrm>
          <a:prstGeom prst="rect">
            <a:avLst/>
          </a:prstGeom>
        </p:spPr>
        <p:txBody>
          <a:bodyPr vert="horz" lIns="46630" tIns="23315" rIns="46630" bIns="23315"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srgbClr val="D83B01"/>
              </a:solidFill>
              <a:effectLst/>
              <a:uLnTx/>
              <a:uFillTx/>
              <a:latin typeface="Segoe UI Light" panose="020B0502040204020203" pitchFamily="34" charset="0"/>
              <a:cs typeface="Segoe UI" charset="0"/>
            </a:endParaRPr>
          </a:p>
        </p:txBody>
      </p:sp>
      <p:sp>
        <p:nvSpPr>
          <p:cNvPr id="3" name="Title 2">
            <a:extLst>
              <a:ext uri="{FF2B5EF4-FFF2-40B4-BE49-F238E27FC236}">
                <a16:creationId xmlns:a16="http://schemas.microsoft.com/office/drawing/2014/main" id="{0FFCBFFA-53A8-4C86-AD87-A16F6AFE1EAF}"/>
              </a:ext>
            </a:extLst>
          </p:cNvPr>
          <p:cNvSpPr>
            <a:spLocks noGrp="1"/>
          </p:cNvSpPr>
          <p:nvPr>
            <p:ph type="title"/>
          </p:nvPr>
        </p:nvSpPr>
        <p:spPr/>
        <p:txBody>
          <a:bodyPr/>
          <a:lstStyle/>
          <a:p>
            <a:r>
              <a:rPr lang="en-US" dirty="0"/>
              <a:t>Xamarin Ecosystem</a:t>
            </a:r>
            <a:br>
              <a:rPr lang="en-US" dirty="0"/>
            </a:br>
            <a:endParaRPr lang="en-US" dirty="0"/>
          </a:p>
        </p:txBody>
      </p:sp>
      <p:sp>
        <p:nvSpPr>
          <p:cNvPr id="9" name="TextBox 8">
            <a:extLst>
              <a:ext uri="{FF2B5EF4-FFF2-40B4-BE49-F238E27FC236}">
                <a16:creationId xmlns:a16="http://schemas.microsoft.com/office/drawing/2014/main" id="{ABAA487F-27C6-DB48-B44C-EBF03BC48F05}"/>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2334478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 y="1439862"/>
            <a:ext cx="12434711" cy="555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itle 1"/>
          <p:cNvSpPr txBox="1">
            <a:spLocks/>
          </p:cNvSpPr>
          <p:nvPr/>
        </p:nvSpPr>
        <p:spPr>
          <a:xfrm>
            <a:off x="566601" y="408657"/>
            <a:ext cx="10295224" cy="789455"/>
          </a:xfrm>
          <a:prstGeom prst="rect">
            <a:avLst/>
          </a:prstGeom>
        </p:spPr>
        <p:txBody>
          <a:bodyPr vert="horz" lIns="46630" tIns="23315" rIns="46630" bIns="23315"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96" b="0" i="0" u="none" strike="noStrike" kern="1200" cap="none" spc="0" normalizeH="0" baseline="0" noProof="0" dirty="0">
              <a:ln>
                <a:noFill/>
              </a:ln>
              <a:solidFill>
                <a:srgbClr val="D83B01"/>
              </a:solidFill>
              <a:effectLst/>
              <a:uLnTx/>
              <a:uFillTx/>
              <a:latin typeface="Segoe UI Light" panose="020B0502040204020203" pitchFamily="34" charset="0"/>
              <a:cs typeface="Segoe UI" charset="0"/>
            </a:endParaRPr>
          </a:p>
        </p:txBody>
      </p:sp>
      <p:sp>
        <p:nvSpPr>
          <p:cNvPr id="3" name="Title 2">
            <a:extLst>
              <a:ext uri="{FF2B5EF4-FFF2-40B4-BE49-F238E27FC236}">
                <a16:creationId xmlns:a16="http://schemas.microsoft.com/office/drawing/2014/main" id="{0FFCBFFA-53A8-4C86-AD87-A16F6AFE1EAF}"/>
              </a:ext>
            </a:extLst>
          </p:cNvPr>
          <p:cNvSpPr>
            <a:spLocks noGrp="1"/>
          </p:cNvSpPr>
          <p:nvPr>
            <p:ph type="title"/>
          </p:nvPr>
        </p:nvSpPr>
        <p:spPr/>
        <p:txBody>
          <a:bodyPr/>
          <a:lstStyle/>
          <a:p>
            <a:r>
              <a:rPr lang="en-US" dirty="0"/>
              <a:t>Xamarin docs</a:t>
            </a:r>
          </a:p>
        </p:txBody>
      </p:sp>
      <p:pic>
        <p:nvPicPr>
          <p:cNvPr id="9" name="Picture 8">
            <a:extLst>
              <a:ext uri="{FF2B5EF4-FFF2-40B4-BE49-F238E27FC236}">
                <a16:creationId xmlns:a16="http://schemas.microsoft.com/office/drawing/2014/main" id="{CCC31585-0DA6-6042-9A37-9BD8F40A1BED}"/>
              </a:ext>
            </a:extLst>
          </p:cNvPr>
          <p:cNvPicPr>
            <a:picLocks noChangeAspect="1"/>
          </p:cNvPicPr>
          <p:nvPr/>
        </p:nvPicPr>
        <p:blipFill>
          <a:blip r:embed="rId3"/>
          <a:stretch>
            <a:fillRect/>
          </a:stretch>
        </p:blipFill>
        <p:spPr>
          <a:xfrm>
            <a:off x="881" y="1439862"/>
            <a:ext cx="12434711" cy="7320196"/>
          </a:xfrm>
          <a:prstGeom prst="rect">
            <a:avLst/>
          </a:prstGeom>
          <a:ln w="3175">
            <a:solidFill>
              <a:schemeClr val="tx1">
                <a:lumMod val="75000"/>
                <a:lumOff val="25000"/>
              </a:schemeClr>
            </a:solidFill>
          </a:ln>
        </p:spPr>
      </p:pic>
      <p:sp>
        <p:nvSpPr>
          <p:cNvPr id="6" name="TextBox 5">
            <a:extLst>
              <a:ext uri="{FF2B5EF4-FFF2-40B4-BE49-F238E27FC236}">
                <a16:creationId xmlns:a16="http://schemas.microsoft.com/office/drawing/2014/main" id="{C5C3F887-C9D0-5441-A12C-120123E25A0E}"/>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57069266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9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1911-A038-BC4C-89D0-2FEB1A4591DB}"/>
              </a:ext>
            </a:extLst>
          </p:cNvPr>
          <p:cNvSpPr>
            <a:spLocks noGrp="1"/>
          </p:cNvSpPr>
          <p:nvPr>
            <p:ph type="title"/>
          </p:nvPr>
        </p:nvSpPr>
        <p:spPr>
          <a:xfrm>
            <a:off x="1356072" y="1261281"/>
            <a:ext cx="9724333" cy="1351952"/>
          </a:xfrm>
        </p:spPr>
        <p:txBody>
          <a:bodyPr/>
          <a:lstStyle/>
          <a:p>
            <a:pPr algn="ctr"/>
            <a:r>
              <a:rPr lang="en-US" b="1" dirty="0">
                <a:solidFill>
                  <a:schemeClr val="bg1"/>
                </a:solidFill>
              </a:rPr>
              <a:t>.NET</a:t>
            </a:r>
            <a:br>
              <a:rPr lang="en-US" dirty="0">
                <a:solidFill>
                  <a:schemeClr val="bg1"/>
                </a:solidFill>
              </a:rPr>
            </a:br>
            <a:r>
              <a:rPr lang="en-US" dirty="0">
                <a:solidFill>
                  <a:schemeClr val="bg1"/>
                </a:solidFill>
              </a:rPr>
              <a:t>any developer, any app, any platform</a:t>
            </a:r>
          </a:p>
        </p:txBody>
      </p:sp>
      <p:pic>
        <p:nvPicPr>
          <p:cNvPr id="6" name="Picture 5">
            <a:extLst>
              <a:ext uri="{FF2B5EF4-FFF2-40B4-BE49-F238E27FC236}">
                <a16:creationId xmlns:a16="http://schemas.microsoft.com/office/drawing/2014/main" id="{52D96FC4-E40E-CD40-A177-DF2F41B7263F}"/>
              </a:ext>
            </a:extLst>
          </p:cNvPr>
          <p:cNvPicPr>
            <a:picLocks noChangeAspect="1"/>
          </p:cNvPicPr>
          <p:nvPr/>
        </p:nvPicPr>
        <p:blipFill>
          <a:blip r:embed="rId2"/>
          <a:stretch>
            <a:fillRect/>
          </a:stretch>
        </p:blipFill>
        <p:spPr>
          <a:xfrm>
            <a:off x="2993646" y="2613232"/>
            <a:ext cx="6449183" cy="3084392"/>
          </a:xfrm>
          <a:prstGeom prst="rect">
            <a:avLst/>
          </a:prstGeom>
        </p:spPr>
      </p:pic>
      <p:sp>
        <p:nvSpPr>
          <p:cNvPr id="5" name="TextBox 4">
            <a:extLst>
              <a:ext uri="{FF2B5EF4-FFF2-40B4-BE49-F238E27FC236}">
                <a16:creationId xmlns:a16="http://schemas.microsoft.com/office/drawing/2014/main" id="{D8661251-84A3-504A-BF0C-CF9471834F02}"/>
              </a:ext>
            </a:extLst>
          </p:cNvPr>
          <p:cNvSpPr txBox="1"/>
          <p:nvPr/>
        </p:nvSpPr>
        <p:spPr>
          <a:xfrm>
            <a:off x="10181231" y="0"/>
            <a:ext cx="235166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#MonkeyFest18</a:t>
            </a:r>
          </a:p>
        </p:txBody>
      </p:sp>
    </p:spTree>
    <p:extLst>
      <p:ext uri="{BB962C8B-B14F-4D97-AF65-F5344CB8AC3E}">
        <p14:creationId xmlns:p14="http://schemas.microsoft.com/office/powerpoint/2010/main" val="342710693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528" y="0"/>
            <a:ext cx="12432947" cy="6994525"/>
          </a:xfrm>
          <a:prstGeom prst="rect">
            <a:avLst/>
          </a:prstGeom>
          <a:gradFill flip="none" rotWithShape="1">
            <a:gsLst>
              <a:gs pos="0">
                <a:schemeClr val="tx1">
                  <a:lumMod val="50000"/>
                </a:scheme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1689"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a:ea typeface="+mn-ea"/>
              <a:cs typeface="+mn-cs"/>
            </a:endParaRPr>
          </a:p>
        </p:txBody>
      </p:sp>
      <p:sp>
        <p:nvSpPr>
          <p:cNvPr id="5" name="Content Placeholder 4"/>
          <p:cNvSpPr>
            <a:spLocks noGrp="1"/>
          </p:cNvSpPr>
          <p:nvPr>
            <p:ph sz="quarter" idx="4294967295"/>
          </p:nvPr>
        </p:nvSpPr>
        <p:spPr>
          <a:xfrm>
            <a:off x="6980237" y="4419600"/>
            <a:ext cx="5178425" cy="2338388"/>
          </a:xfrm>
        </p:spPr>
        <p:txBody>
          <a:bodyPr/>
          <a:lstStyle/>
          <a:p>
            <a:pPr marL="0" indent="0">
              <a:lnSpc>
                <a:spcPct val="100000"/>
              </a:lnSpc>
              <a:spcBef>
                <a:spcPts val="0"/>
              </a:spcBef>
              <a:buNone/>
            </a:pPr>
            <a:r>
              <a:rPr lang="en-US" sz="2800" dirty="0">
                <a:solidFill>
                  <a:schemeClr val="bg1"/>
                </a:solidFill>
                <a:latin typeface="+mn-lt"/>
              </a:rPr>
              <a:t>Get a full subscription for </a:t>
            </a:r>
            <a:br>
              <a:rPr lang="en-US" sz="2800" dirty="0">
                <a:solidFill>
                  <a:schemeClr val="bg1"/>
                </a:solidFill>
                <a:latin typeface="+mn-lt"/>
              </a:rPr>
            </a:br>
            <a:r>
              <a:rPr lang="en-US" sz="2800" dirty="0">
                <a:solidFill>
                  <a:schemeClr val="bg1"/>
                </a:solidFill>
                <a:latin typeface="+mn-lt"/>
              </a:rPr>
              <a:t>live classes, advanced topics, and to complete certification. </a:t>
            </a:r>
          </a:p>
          <a:p>
            <a:pPr marL="0" indent="0">
              <a:lnSpc>
                <a:spcPct val="100000"/>
              </a:lnSpc>
              <a:spcBef>
                <a:spcPts val="0"/>
              </a:spcBef>
              <a:buNone/>
            </a:pPr>
            <a:r>
              <a:rPr lang="en-US" sz="2800" dirty="0">
                <a:solidFill>
                  <a:schemeClr val="bg1"/>
                </a:solidFill>
                <a:latin typeface="+mn-lt"/>
              </a:rPr>
              <a:t>Sign up at:</a:t>
            </a:r>
            <a:br>
              <a:rPr lang="en-US" sz="2800" dirty="0">
                <a:solidFill>
                  <a:schemeClr val="bg1"/>
                </a:solidFill>
                <a:latin typeface="+mn-lt"/>
              </a:rPr>
            </a:br>
            <a:r>
              <a:rPr lang="en-US" sz="2800" dirty="0">
                <a:gradFill>
                  <a:gsLst>
                    <a:gs pos="83000">
                      <a:schemeClr val="accent2"/>
                    </a:gs>
                    <a:gs pos="100000">
                      <a:schemeClr val="accent2"/>
                    </a:gs>
                  </a:gsLst>
                  <a:lin ang="5400000" scaled="1"/>
                </a:gradFill>
                <a:latin typeface="+mn-lt"/>
              </a:rPr>
              <a:t>xamarin.com/university</a:t>
            </a:r>
          </a:p>
        </p:txBody>
      </p:sp>
      <p:pic>
        <p:nvPicPr>
          <p:cNvPr id="7" name="Picture 6"/>
          <p:cNvPicPr>
            <a:picLocks noChangeAspect="1"/>
          </p:cNvPicPr>
          <p:nvPr/>
        </p:nvPicPr>
        <p:blipFill>
          <a:blip r:embed="rId4"/>
          <a:stretch>
            <a:fillRect/>
          </a:stretch>
        </p:blipFill>
        <p:spPr>
          <a:xfrm>
            <a:off x="7098905" y="588023"/>
            <a:ext cx="4714159" cy="666268"/>
          </a:xfrm>
          <a:prstGeom prst="rect">
            <a:avLst/>
          </a:prstGeom>
        </p:spPr>
      </p:pic>
      <p:sp>
        <p:nvSpPr>
          <p:cNvPr id="6" name="TextBox 5"/>
          <p:cNvSpPr txBox="1"/>
          <p:nvPr/>
        </p:nvSpPr>
        <p:spPr>
          <a:xfrm>
            <a:off x="7913044" y="1254292"/>
            <a:ext cx="3867300" cy="518937"/>
          </a:xfrm>
          <a:prstGeom prst="roundRect">
            <a:avLst/>
          </a:prstGeom>
          <a:solidFill>
            <a:schemeClr val="bg1"/>
          </a:solidFill>
        </p:spPr>
        <p:txBody>
          <a:bodyPr wrap="square" rtlCol="0">
            <a:spAutoFit/>
          </a:bodyPr>
          <a:lstStyle/>
          <a:p>
            <a:pPr marL="0" marR="0" lvl="0" indent="0" algn="ctr" defTabSz="621689" rtl="0"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a:ln>
                  <a:noFill/>
                </a:ln>
                <a:solidFill>
                  <a:prstClr val="black"/>
                </a:solidFill>
                <a:effectLst/>
                <a:uLnTx/>
                <a:uFillTx/>
                <a:latin typeface="Segoe UI Light"/>
                <a:ea typeface="ＭＳ Ｐゴシック" charset="0"/>
                <a:cs typeface="Segoe UI Light"/>
              </a:rPr>
              <a:t>Free self-guided courses</a:t>
            </a:r>
          </a:p>
        </p:txBody>
      </p:sp>
      <p:sp>
        <p:nvSpPr>
          <p:cNvPr id="8" name="Content Placeholder 4"/>
          <p:cNvSpPr txBox="1">
            <a:spLocks/>
          </p:cNvSpPr>
          <p:nvPr/>
        </p:nvSpPr>
        <p:spPr>
          <a:xfrm>
            <a:off x="550869" y="4419216"/>
            <a:ext cx="5663380" cy="2342751"/>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57"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a:solidFill>
                  <a:srgbClr val="FFFFFF"/>
                </a:solidFill>
                <a:effectLst/>
                <a:uLnTx/>
                <a:uFillTx/>
                <a:latin typeface="+mn-lt"/>
                <a:ea typeface="+mn-ea"/>
                <a:cs typeface="+mn-cs"/>
              </a:rPr>
              <a:t>Take free self-guided courses that cover the core Xamarin concepts and count towards certification. </a:t>
            </a:r>
          </a:p>
          <a:p>
            <a:pPr marL="0" marR="0" lvl="0" indent="0" algn="l" defTabSz="91432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solidFill>
                  <a:srgbClr val="FFFFFF"/>
                </a:solidFill>
                <a:effectLst/>
                <a:uLnTx/>
                <a:uFillTx/>
                <a:latin typeface="+mn-lt"/>
                <a:ea typeface="+mn-ea"/>
                <a:cs typeface="+mn-cs"/>
              </a:rPr>
              <a:t>Register at: </a:t>
            </a:r>
            <a:r>
              <a:rPr kumimoji="0" lang="en-US" sz="2800" b="0" i="0" u="none" strike="noStrike" kern="1200" cap="none" spc="0" normalizeH="0" baseline="0" noProof="0" dirty="0">
                <a:gradFill>
                  <a:gsLst>
                    <a:gs pos="83000">
                      <a:schemeClr val="accent2"/>
                    </a:gs>
                    <a:gs pos="100000">
                      <a:schemeClr val="accent2"/>
                    </a:gs>
                  </a:gsLst>
                  <a:lin ang="5400000" scaled="1"/>
                </a:gradFill>
                <a:effectLst/>
                <a:uLnTx/>
                <a:uFillTx/>
                <a:latin typeface="+mn-lt"/>
                <a:ea typeface="+mn-ea"/>
                <a:cs typeface="+mn-cs"/>
              </a:rPr>
              <a:t>university.xamarin.com/self-guided</a:t>
            </a:r>
          </a:p>
        </p:txBody>
      </p:sp>
      <p:pic>
        <p:nvPicPr>
          <p:cNvPr id="3" name="Picture 2">
            <a:extLst>
              <a:ext uri="{FF2B5EF4-FFF2-40B4-BE49-F238E27FC236}">
                <a16:creationId xmlns:a16="http://schemas.microsoft.com/office/drawing/2014/main" id="{5FB83849-F0F8-3F45-9BF7-80802ECAB14E}"/>
              </a:ext>
            </a:extLst>
          </p:cNvPr>
          <p:cNvPicPr>
            <a:picLocks noChangeAspect="1"/>
          </p:cNvPicPr>
          <p:nvPr/>
        </p:nvPicPr>
        <p:blipFill>
          <a:blip r:embed="rId5"/>
          <a:stretch>
            <a:fillRect/>
          </a:stretch>
        </p:blipFill>
        <p:spPr>
          <a:xfrm>
            <a:off x="252880" y="267923"/>
            <a:ext cx="1855701" cy="1725769"/>
          </a:xfrm>
          <a:prstGeom prst="rect">
            <a:avLst/>
          </a:prstGeom>
        </p:spPr>
      </p:pic>
    </p:spTree>
    <p:extLst>
      <p:ext uri="{BB962C8B-B14F-4D97-AF65-F5344CB8AC3E}">
        <p14:creationId xmlns:p14="http://schemas.microsoft.com/office/powerpoint/2010/main" val="34006478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F71649-DF56-4EE6-B5A3-60A6888B6CE9}"/>
              </a:ext>
            </a:extLst>
          </p:cNvPr>
          <p:cNvSpPr txBox="1"/>
          <p:nvPr/>
        </p:nvSpPr>
        <p:spPr>
          <a:xfrm>
            <a:off x="4137232" y="616523"/>
            <a:ext cx="7872713" cy="2609945"/>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Alejandro Ruiz</a:t>
            </a:r>
          </a:p>
          <a:p>
            <a:pPr>
              <a:lnSpc>
                <a:spcPct val="90000"/>
              </a:lnSpc>
              <a:spcAft>
                <a:spcPts val="600"/>
              </a:spcAft>
            </a:pPr>
            <a:r>
              <a:rPr lang="en-US" sz="3200" b="1" dirty="0">
                <a:gradFill>
                  <a:gsLst>
                    <a:gs pos="2917">
                      <a:schemeClr val="tx1"/>
                    </a:gs>
                    <a:gs pos="30000">
                      <a:schemeClr val="tx1"/>
                    </a:gs>
                  </a:gsLst>
                  <a:lin ang="5400000" scaled="0"/>
                </a:gradFill>
                <a:latin typeface="+mj-lt"/>
              </a:rPr>
              <a:t>Microsoft MVP: Developer Technologies</a:t>
            </a:r>
          </a:p>
          <a:p>
            <a:r>
              <a:rPr lang="en-US" sz="2400" dirty="0"/>
              <a:t>@</a:t>
            </a:r>
            <a:r>
              <a:rPr lang="en-US" sz="2400" dirty="0" err="1"/>
              <a:t>alejandroruizva</a:t>
            </a:r>
            <a:endParaRPr lang="en-US" sz="2400" dirty="0"/>
          </a:p>
          <a:p>
            <a:r>
              <a:rPr lang="en-US" sz="2400" dirty="0"/>
              <a:t>https://</a:t>
            </a:r>
            <a:r>
              <a:rPr lang="en-US" sz="2400" dirty="0" err="1"/>
              <a:t>alejandroruizvarela.com</a:t>
            </a:r>
            <a:endParaRPr lang="en-US" sz="2400" dirty="0"/>
          </a:p>
          <a:p>
            <a:r>
              <a:rPr lang="en-US" sz="2400" dirty="0" err="1"/>
              <a:t>alejandro@alejandroruizvarela.com</a:t>
            </a:r>
            <a:endParaRPr lang="en-US" sz="2400" dirty="0"/>
          </a:p>
        </p:txBody>
      </p:sp>
      <p:pic>
        <p:nvPicPr>
          <p:cNvPr id="6" name="Picture 5">
            <a:extLst>
              <a:ext uri="{FF2B5EF4-FFF2-40B4-BE49-F238E27FC236}">
                <a16:creationId xmlns:a16="http://schemas.microsoft.com/office/drawing/2014/main" id="{A04F5840-AEF9-B44C-A240-507B7B528BEF}"/>
              </a:ext>
            </a:extLst>
          </p:cNvPr>
          <p:cNvPicPr>
            <a:picLocks noChangeAspect="1"/>
          </p:cNvPicPr>
          <p:nvPr/>
        </p:nvPicPr>
        <p:blipFill>
          <a:blip r:embed="rId3"/>
          <a:stretch>
            <a:fillRect/>
          </a:stretch>
        </p:blipFill>
        <p:spPr>
          <a:xfrm>
            <a:off x="168965" y="1749287"/>
            <a:ext cx="3495951" cy="3495951"/>
          </a:xfrm>
          <a:prstGeom prst="rect">
            <a:avLst/>
          </a:prstGeom>
          <a:effectLst>
            <a:glow rad="1358900">
              <a:schemeClr val="accent4">
                <a:satMod val="175000"/>
                <a:alpha val="20000"/>
              </a:schemeClr>
            </a:glow>
          </a:effectLst>
        </p:spPr>
      </p:pic>
      <p:sp>
        <p:nvSpPr>
          <p:cNvPr id="3" name="TextBox 2">
            <a:extLst>
              <a:ext uri="{FF2B5EF4-FFF2-40B4-BE49-F238E27FC236}">
                <a16:creationId xmlns:a16="http://schemas.microsoft.com/office/drawing/2014/main" id="{EDD5608E-7D4E-4D53-86E3-8AABFC9A841F}"/>
              </a:ext>
            </a:extLst>
          </p:cNvPr>
          <p:cNvSpPr txBox="1"/>
          <p:nvPr/>
        </p:nvSpPr>
        <p:spPr>
          <a:xfrm>
            <a:off x="5046927" y="3732093"/>
            <a:ext cx="7263270" cy="3262432"/>
          </a:xfrm>
          <a:prstGeom prst="rect">
            <a:avLst/>
          </a:prstGeom>
          <a:noFill/>
        </p:spPr>
        <p:txBody>
          <a:bodyPr wrap="non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Getting started with Xamarin</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docs.microsoft.com</a:t>
            </a:r>
            <a:r>
              <a:rPr lang="en-US" sz="2400" dirty="0">
                <a:gradFill>
                  <a:gsLst>
                    <a:gs pos="2917">
                      <a:schemeClr val="tx1"/>
                    </a:gs>
                    <a:gs pos="30000">
                      <a:schemeClr val="tx1"/>
                    </a:gs>
                  </a:gsLst>
                  <a:lin ang="5400000" scaled="0"/>
                </a:gradFill>
              </a:rPr>
              <a:t>/Xamarin</a:t>
            </a:r>
            <a:br>
              <a:rPr lang="en-US" sz="2400" dirty="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Xamarin University</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university.xamarin.com</a:t>
            </a:r>
            <a:endParaRPr lang="en-US" sz="2400" dirty="0">
              <a:gradFill>
                <a:gsLst>
                  <a:gs pos="2917">
                    <a:schemeClr val="tx1"/>
                  </a:gs>
                  <a:gs pos="30000">
                    <a:schemeClr val="tx1"/>
                  </a:gs>
                </a:gsLst>
                <a:lin ang="5400000" scaled="0"/>
              </a:gradFill>
            </a:endParaRPr>
          </a:p>
          <a:p>
            <a:pPr algn="r">
              <a:lnSpc>
                <a:spcPct val="90000"/>
              </a:lnSpc>
              <a:spcAft>
                <a:spcPts val="600"/>
              </a:spcAft>
            </a:pP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Demo</a:t>
            </a: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dirty="0">
                <a:gradFill>
                  <a:gsLst>
                    <a:gs pos="2917">
                      <a:schemeClr val="tx1"/>
                    </a:gs>
                    <a:gs pos="30000">
                      <a:schemeClr val="tx1"/>
                    </a:gs>
                  </a:gsLst>
                  <a:lin ang="5400000" scaled="0"/>
                </a:gradFill>
              </a:rPr>
              <a:t>https://</a:t>
            </a:r>
            <a:r>
              <a:rPr lang="en-US" sz="2400" dirty="0" err="1">
                <a:gradFill>
                  <a:gsLst>
                    <a:gs pos="2917">
                      <a:schemeClr val="tx1"/>
                    </a:gs>
                    <a:gs pos="30000">
                      <a:schemeClr val="tx1"/>
                    </a:gs>
                  </a:gsLst>
                  <a:lin ang="5400000" scaled="0"/>
                </a:gradFill>
              </a:rPr>
              <a:t>github.com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AlejandroRuiz</a:t>
            </a:r>
            <a:r>
              <a:rPr lang="en-US" sz="2400" dirty="0">
                <a:gradFill>
                  <a:gsLst>
                    <a:gs pos="2917">
                      <a:schemeClr val="tx1"/>
                    </a:gs>
                    <a:gs pos="30000">
                      <a:schemeClr val="tx1"/>
                    </a:gs>
                  </a:gsLst>
                  <a:lin ang="5400000" scaled="0"/>
                </a:gradFill>
              </a:rPr>
              <a:t>/MonkeyFestGdl2018</a:t>
            </a:r>
          </a:p>
        </p:txBody>
      </p:sp>
      <p:sp>
        <p:nvSpPr>
          <p:cNvPr id="5" name="TextBox 4">
            <a:extLst>
              <a:ext uri="{FF2B5EF4-FFF2-40B4-BE49-F238E27FC236}">
                <a16:creationId xmlns:a16="http://schemas.microsoft.com/office/drawing/2014/main" id="{78955C75-EC5A-6448-9D24-5CAB3869BA9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754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pic>
        <p:nvPicPr>
          <p:cNvPr id="4" name="Picture 3">
            <a:extLst>
              <a:ext uri="{FF2B5EF4-FFF2-40B4-BE49-F238E27FC236}">
                <a16:creationId xmlns:a16="http://schemas.microsoft.com/office/drawing/2014/main" id="{C4724F42-F438-7B46-A708-D11C76C7B52B}"/>
              </a:ext>
            </a:extLst>
          </p:cNvPr>
          <p:cNvPicPr>
            <a:picLocks noChangeAspect="1"/>
          </p:cNvPicPr>
          <p:nvPr/>
        </p:nvPicPr>
        <p:blipFill>
          <a:blip r:embed="rId3"/>
          <a:stretch>
            <a:fillRect/>
          </a:stretch>
        </p:blipFill>
        <p:spPr>
          <a:xfrm>
            <a:off x="0" y="0"/>
            <a:ext cx="12426151" cy="6994525"/>
          </a:xfrm>
          <a:prstGeom prst="rect">
            <a:avLst/>
          </a:prstGeom>
        </p:spPr>
      </p:pic>
      <p:sp>
        <p:nvSpPr>
          <p:cNvPr id="8" name="TextBox 7">
            <a:extLst>
              <a:ext uri="{FF2B5EF4-FFF2-40B4-BE49-F238E27FC236}">
                <a16:creationId xmlns:a16="http://schemas.microsoft.com/office/drawing/2014/main" id="{81DF3529-BBF2-6440-9F6D-CE9CA9A6AE1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#MonkeyFest18</a:t>
            </a:r>
          </a:p>
        </p:txBody>
      </p:sp>
    </p:spTree>
    <p:extLst>
      <p:ext uri="{BB962C8B-B14F-4D97-AF65-F5344CB8AC3E}">
        <p14:creationId xmlns:p14="http://schemas.microsoft.com/office/powerpoint/2010/main" val="29346464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sp>
        <p:nvSpPr>
          <p:cNvPr id="3" name="TextBox 2">
            <a:extLst>
              <a:ext uri="{FF2B5EF4-FFF2-40B4-BE49-F238E27FC236}">
                <a16:creationId xmlns:a16="http://schemas.microsoft.com/office/drawing/2014/main" id="{3C4073DE-6734-B148-AC3B-ECB0843165EC}"/>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24581463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rPr>
              <a:t> </a:t>
            </a:r>
          </a:p>
        </p:txBody>
      </p:sp>
      <p:sp>
        <p:nvSpPr>
          <p:cNvPr id="33" name="Rectangle 32"/>
          <p:cNvSpPr/>
          <p:nvPr/>
        </p:nvSpPr>
        <p:spPr bwMode="auto">
          <a:xfrm>
            <a:off x="7325834" y="2488321"/>
            <a:ext cx="2159810"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2" name="Rectangle 11"/>
          <p:cNvSpPr/>
          <p:nvPr/>
        </p:nvSpPr>
        <p:spPr bwMode="auto">
          <a:xfrm>
            <a:off x="5142978"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2" name="Rectangle 31"/>
          <p:cNvSpPr/>
          <p:nvPr/>
        </p:nvSpPr>
        <p:spPr bwMode="auto">
          <a:xfrm>
            <a:off x="5149242" y="2488321"/>
            <a:ext cx="2150608"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9" name="Rectangle 8"/>
          <p:cNvSpPr/>
          <p:nvPr/>
        </p:nvSpPr>
        <p:spPr bwMode="auto">
          <a:xfrm>
            <a:off x="2950834"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1" name="Rectangle 30"/>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 name="Title 1"/>
          <p:cNvSpPr>
            <a:spLocks noGrp="1"/>
          </p:cNvSpPr>
          <p:nvPr>
            <p:ph type="title"/>
          </p:nvPr>
        </p:nvSpPr>
        <p:spPr>
          <a:xfrm>
            <a:off x="274639" y="295274"/>
            <a:ext cx="11889564" cy="917575"/>
          </a:xfrm>
        </p:spPr>
        <p:txBody>
          <a:bodyPr/>
          <a:lstStyle/>
          <a:p>
            <a:r>
              <a:rPr lang="en-US" dirty="0"/>
              <a:t>Silo approach</a:t>
            </a:r>
          </a:p>
        </p:txBody>
      </p:sp>
      <p:sp>
        <p:nvSpPr>
          <p:cNvPr id="21" name="TextBox 20"/>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a:t>
            </a:r>
          </a:p>
        </p:txBody>
      </p:sp>
      <p:sp>
        <p:nvSpPr>
          <p:cNvPr id="22" name="TextBox 21"/>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a:t>
            </a:r>
          </a:p>
        </p:txBody>
      </p:sp>
      <p:sp>
        <p:nvSpPr>
          <p:cNvPr id="23" name="TextBox 22"/>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a:t>
            </a:r>
          </a:p>
        </p:txBody>
      </p:sp>
      <p:sp>
        <p:nvSpPr>
          <p:cNvPr id="24" name="TextBox 23"/>
          <p:cNvSpPr txBox="1"/>
          <p:nvPr/>
        </p:nvSpPr>
        <p:spPr>
          <a:xfrm>
            <a:off x="2964680" y="3897849"/>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Objective-C/Swift</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Xcode</a:t>
            </a:r>
          </a:p>
        </p:txBody>
      </p:sp>
      <p:sp>
        <p:nvSpPr>
          <p:cNvPr id="25" name="TextBox 24"/>
          <p:cNvSpPr txBox="1"/>
          <p:nvPr/>
        </p:nvSpPr>
        <p:spPr>
          <a:xfrm>
            <a:off x="7339680" y="3897849"/>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Visual Studio</a:t>
            </a:r>
          </a:p>
        </p:txBody>
      </p:sp>
      <p:sp>
        <p:nvSpPr>
          <p:cNvPr id="26" name="TextBox 25"/>
          <p:cNvSpPr txBox="1"/>
          <p:nvPr/>
        </p:nvSpPr>
        <p:spPr>
          <a:xfrm>
            <a:off x="5152179" y="3897850"/>
            <a:ext cx="2145964" cy="797740"/>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Java/</a:t>
            </a:r>
            <a:r>
              <a:rPr kumimoji="0" lang="en-US" sz="1632" b="0" i="0" u="none" strike="noStrike" kern="0" cap="none" spc="0" normalizeH="0" baseline="0" noProof="0" dirty="0" err="1">
                <a:ln>
                  <a:noFill/>
                </a:ln>
                <a:solidFill>
                  <a:prstClr val="white"/>
                </a:solidFill>
                <a:effectLst/>
                <a:uLnTx/>
                <a:uFillTx/>
                <a:latin typeface="Segoe UI Semibold" panose="020B0702040204020203" pitchFamily="34" charset="0"/>
                <a:ea typeface="+mn-ea"/>
                <a:cs typeface="+mn-cs"/>
              </a:rPr>
              <a:t>Kotlin</a:t>
            </a:r>
            <a:endPar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endParaRP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Studio</a:t>
            </a:r>
          </a:p>
        </p:txBody>
      </p:sp>
      <p:sp>
        <p:nvSpPr>
          <p:cNvPr id="28" name="TextBox 27"/>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No shared code • Many languages and development environments • Multiple teams</a:t>
            </a:r>
          </a:p>
        </p:txBody>
      </p:sp>
      <p:sp>
        <p:nvSpPr>
          <p:cNvPr id="29" name="Left Brace 28"/>
          <p:cNvSpPr/>
          <p:nvPr/>
        </p:nvSpPr>
        <p:spPr>
          <a:xfrm rot="5400000">
            <a:off x="6099987" y="591"/>
            <a:ext cx="236503" cy="1094584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sp>
        <p:nvSpPr>
          <p:cNvPr id="47" name="Oval 46"/>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 name="Group 18"/>
          <p:cNvGrpSpPr/>
          <p:nvPr/>
        </p:nvGrpSpPr>
        <p:grpSpPr>
          <a:xfrm>
            <a:off x="5831864" y="1494207"/>
            <a:ext cx="802995" cy="802995"/>
            <a:chOff x="11434337" y="2930084"/>
            <a:chExt cx="1574643" cy="1574643"/>
          </a:xfrm>
        </p:grpSpPr>
        <p:sp>
          <p:nvSpPr>
            <p:cNvPr id="50" name="Oval 49"/>
            <p:cNvSpPr/>
            <p:nvPr/>
          </p:nvSpPr>
          <p:spPr bwMode="auto">
            <a:xfrm>
              <a:off x="11434337" y="2930084"/>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20" name="Group 19"/>
          <p:cNvGrpSpPr/>
          <p:nvPr/>
        </p:nvGrpSpPr>
        <p:grpSpPr>
          <a:xfrm>
            <a:off x="8017659" y="1506904"/>
            <a:ext cx="802995" cy="802995"/>
            <a:chOff x="15720599" y="2954983"/>
            <a:chExt cx="1574643" cy="1574643"/>
          </a:xfrm>
        </p:grpSpPr>
        <p:sp>
          <p:nvSpPr>
            <p:cNvPr id="53" name="Oval 52"/>
            <p:cNvSpPr/>
            <p:nvPr/>
          </p:nvSpPr>
          <p:spPr bwMode="auto">
            <a:xfrm>
              <a:off x="15720599" y="2954983"/>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7"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4BB3C7EB-5684-E348-98E2-973CBFC86F3E}"/>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TextBox 29">
            <a:extLst>
              <a:ext uri="{FF2B5EF4-FFF2-40B4-BE49-F238E27FC236}">
                <a16:creationId xmlns:a16="http://schemas.microsoft.com/office/drawing/2014/main" id="{EC3B6A46-63CA-6E44-BC4F-C9ACD1EBA421}"/>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38039753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sp>
        <p:nvSpPr>
          <p:cNvPr id="36" name="TextBox 35"/>
          <p:cNvSpPr txBox="1"/>
          <p:nvPr/>
        </p:nvSpPr>
        <p:spPr>
          <a:xfrm>
            <a:off x="1228763" y="2002224"/>
            <a:ext cx="2758973" cy="2326748"/>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Lua</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Javascript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Actionscript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505050"/>
                </a:solidFill>
                <a:effectLst/>
                <a:uLnTx/>
                <a:uFillTx/>
                <a:ea typeface="+mn-ea"/>
                <a:cs typeface="+mn-cs"/>
              </a:rPr>
              <a:t>HTML+CSS</a:t>
            </a:r>
          </a:p>
        </p:txBody>
      </p:sp>
      <p:cxnSp>
        <p:nvCxnSpPr>
          <p:cNvPr id="38" name="Straight Arrow Connector 37"/>
          <p:cNvCxnSpPr/>
          <p:nvPr/>
        </p:nvCxnSpPr>
        <p:spPr>
          <a:xfrm>
            <a:off x="4011400" y="2433598"/>
            <a:ext cx="87829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2954224"/>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474850"/>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6"/>
            <a:ext cx="865591"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2293917"/>
            <a:ext cx="1168234" cy="1803145"/>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Limited native API access • Slow performance  •  Poor user experience</a:t>
            </a:r>
          </a:p>
        </p:txBody>
      </p:sp>
      <p:grpSp>
        <p:nvGrpSpPr>
          <p:cNvPr id="7" name="Group 6"/>
          <p:cNvGrpSpPr/>
          <p:nvPr/>
        </p:nvGrpSpPr>
        <p:grpSpPr>
          <a:xfrm>
            <a:off x="4878579" y="1862179"/>
            <a:ext cx="2679320" cy="267932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App generator</a:t>
                </a:r>
              </a:p>
            </p:txBody>
          </p:sp>
        </p:gr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9645" y="4808448"/>
              <a:ext cx="2380239" cy="1929815"/>
            </a:xfrm>
            <a:prstGeom prst="rect">
              <a:avLst/>
            </a:prstGeom>
          </p:spPr>
        </p:pic>
      </p:grpSp>
      <p:sp>
        <p:nvSpPr>
          <p:cNvPr id="61" name="Oval 60"/>
          <p:cNvSpPr/>
          <p:nvPr/>
        </p:nvSpPr>
        <p:spPr bwMode="auto">
          <a:xfrm>
            <a:off x="9077982" y="1768779"/>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63" name="Group 62"/>
          <p:cNvGrpSpPr/>
          <p:nvPr/>
        </p:nvGrpSpPr>
        <p:grpSpPr>
          <a:xfrm>
            <a:off x="9077982" y="2785779"/>
            <a:ext cx="802995" cy="802995"/>
            <a:chOff x="11434337" y="2930084"/>
            <a:chExt cx="1574643" cy="1574643"/>
          </a:xfrm>
        </p:grpSpPr>
        <p:sp>
          <p:nvSpPr>
            <p:cNvPr id="64" name="Oval 63"/>
            <p:cNvSpPr/>
            <p:nvPr/>
          </p:nvSpPr>
          <p:spPr bwMode="auto">
            <a:xfrm>
              <a:off x="11434337" y="2930084"/>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66" name="Group 65"/>
          <p:cNvGrpSpPr/>
          <p:nvPr/>
        </p:nvGrpSpPr>
        <p:grpSpPr>
          <a:xfrm>
            <a:off x="9077982" y="3832101"/>
            <a:ext cx="802995" cy="802995"/>
            <a:chOff x="15720599" y="2954983"/>
            <a:chExt cx="1574643" cy="1574643"/>
          </a:xfrm>
        </p:grpSpPr>
        <p:sp>
          <p:nvSpPr>
            <p:cNvPr id="67" name="Oval 66"/>
            <p:cNvSpPr/>
            <p:nvPr/>
          </p:nvSpPr>
          <p:spPr bwMode="auto">
            <a:xfrm>
              <a:off x="15720599" y="2954983"/>
              <a:ext cx="1574643" cy="15746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8" name="Picture 2" descr="http://www.freeiconspng.com/uploads/ios-7-logo-png-14.png"/>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9226225" y="2002224"/>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898D24F-8900-C947-81FC-B28603E6C974}"/>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9" name="TextBox 28">
            <a:extLst>
              <a:ext uri="{FF2B5EF4-FFF2-40B4-BE49-F238E27FC236}">
                <a16:creationId xmlns:a16="http://schemas.microsoft.com/office/drawing/2014/main" id="{77A1185E-1374-064F-9751-1E97BE826C52}"/>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7927861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Shared C#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84AD022-CB5F-C643-9930-B0E872043387}"/>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3" name="TextBox 22">
            <a:extLst>
              <a:ext uri="{FF2B5EF4-FFF2-40B4-BE49-F238E27FC236}">
                <a16:creationId xmlns:a16="http://schemas.microsoft.com/office/drawing/2014/main" id="{E6C8E91F-27F4-3A45-8C85-5DB4DBCD6CAF}"/>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11694807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Shared F#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FAF9EA6-FCC1-2E4A-8D86-7E55E4F91570}"/>
              </a:ext>
            </a:extLst>
          </p:cNvPr>
          <p:cNvGrpSpPr/>
          <p:nvPr/>
        </p:nvGrpSpPr>
        <p:grpSpPr>
          <a:xfrm>
            <a:off x="4051304" y="1483809"/>
            <a:ext cx="4349017" cy="3589629"/>
            <a:chOff x="2950833" y="1494207"/>
            <a:chExt cx="4349017" cy="3589629"/>
          </a:xfrm>
        </p:grpSpPr>
        <p:sp>
          <p:nvSpPr>
            <p:cNvPr id="35" name="Rectangle 34"/>
            <p:cNvSpPr/>
            <p:nvPr/>
          </p:nvSpPr>
          <p:spPr bwMode="auto">
            <a:xfrm>
              <a:off x="2950833" y="3344873"/>
              <a:ext cx="4344371" cy="17389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iOS F#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Android F# UI</a:t>
              </a:r>
            </a:p>
          </p:txBody>
        </p:sp>
        <p:sp>
          <p:nvSpPr>
            <p:cNvPr id="52" name="TextBox 51"/>
            <p:cNvSpPr txBox="1"/>
            <p:nvPr/>
          </p:nvSpPr>
          <p:spPr>
            <a:xfrm>
              <a:off x="2961741" y="3698990"/>
              <a:ext cx="4333463" cy="923287"/>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Shared </a:t>
              </a:r>
              <a:r>
                <a:rPr lang="en-US" sz="4080" kern="0" dirty="0">
                  <a:solidFill>
                    <a:prstClr val="white"/>
                  </a:solidFill>
                  <a:latin typeface="Segoe UI Semibold" panose="020B0702040204020203" pitchFamily="34" charset="0"/>
                </a:rPr>
                <a:t>F#</a:t>
              </a:r>
              <a:r>
                <a:rPr kumimoji="0" lang="en-US" sz="408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rPr>
                <a:t> logic</a:t>
              </a:r>
            </a:p>
          </p:txBody>
        </p:sp>
        <p:sp>
          <p:nvSpPr>
            <p:cNvPr id="54" name="Oval 53"/>
            <p:cNvSpPr/>
            <p:nvPr/>
          </p:nvSpPr>
          <p:spPr bwMode="auto">
            <a:xfrm>
              <a:off x="3639720" y="1497214"/>
              <a:ext cx="802995" cy="8029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64B46887-CAE4-2049-A290-BCAF50968004}"/>
              </a:ext>
            </a:extLst>
          </p:cNvPr>
          <p:cNvSpPr/>
          <p:nvPr/>
        </p:nvSpPr>
        <p:spPr bwMode="auto">
          <a:xfrm>
            <a:off x="8017659" y="6452312"/>
            <a:ext cx="4146544" cy="489361"/>
          </a:xfrm>
          <a:prstGeom prst="rect">
            <a:avLst/>
          </a:prstGeom>
          <a:solidFill>
            <a:srgbClr val="E6E6E6"/>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18" name="TextBox 17">
            <a:extLst>
              <a:ext uri="{FF2B5EF4-FFF2-40B4-BE49-F238E27FC236}">
                <a16:creationId xmlns:a16="http://schemas.microsoft.com/office/drawing/2014/main" id="{942FCB60-3C6B-5649-8B1A-A37387BB73E7}"/>
              </a:ext>
            </a:extLst>
          </p:cNvPr>
          <p:cNvSpPr txBox="1"/>
          <p:nvPr/>
        </p:nvSpPr>
        <p:spPr>
          <a:xfrm>
            <a:off x="10181231" y="0"/>
            <a:ext cx="23516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#MonkeyFest18</a:t>
            </a:r>
          </a:p>
        </p:txBody>
      </p:sp>
    </p:spTree>
    <p:extLst>
      <p:ext uri="{BB962C8B-B14F-4D97-AF65-F5344CB8AC3E}">
        <p14:creationId xmlns:p14="http://schemas.microsoft.com/office/powerpoint/2010/main" val="4049156096"/>
      </p:ext>
    </p:extLst>
  </p:cSld>
  <p:clrMapOvr>
    <a:masterClrMapping/>
  </p:clrMapOvr>
  <p:transition spd="slow">
    <p:wipe/>
  </p:transition>
</p:sld>
</file>

<file path=ppt/theme/theme1.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2.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6AE1664EAC9049A1A610C2EF7C0B4E" ma:contentTypeVersion="11" ma:contentTypeDescription="Create a new document." ma:contentTypeScope="" ma:versionID="c4093068ebf87054a99f54ee95ddb138">
  <xsd:schema xmlns:xsd="http://www.w3.org/2001/XMLSchema" xmlns:xs="http://www.w3.org/2001/XMLSchema" xmlns:p="http://schemas.microsoft.com/office/2006/metadata/properties" xmlns:ns2="c8a226eb-880c-4838-960a-dd9849c9b254" xmlns:ns3="11753f83-bfd2-44e9-81b9-672f1850bef6" targetNamespace="http://schemas.microsoft.com/office/2006/metadata/properties" ma:root="true" ma:fieldsID="dcdd60cb3bb1fba6e25967431b7b2761" ns2:_="" ns3:_="">
    <xsd:import namespace="c8a226eb-880c-4838-960a-dd9849c9b254"/>
    <xsd:import namespace="11753f83-bfd2-44e9-81b9-672f1850be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OCR" minOccurs="0"/>
                <xsd:element ref="ns2:Modified0"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a226eb-880c-4838-960a-dd9849c9b2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odified0" ma:index="17" nillable="true" ma:displayName="Modified" ma:format="DateOnly" ma:internalName="Modified0">
      <xsd:simpleType>
        <xsd:restriction base="dms:DateTime"/>
      </xsd:simpleType>
    </xsd:element>
    <xsd:element name="date" ma:index="18"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1753f83-bfd2-44e9-81b9-672f1850bef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dified0 xmlns="c8a226eb-880c-4838-960a-dd9849c9b254" xsi:nil="true"/>
    <date xmlns="c8a226eb-880c-4838-960a-dd9849c9b254" xsi:nil="true"/>
  </documentManagement>
</p:properties>
</file>

<file path=customXml/itemProps1.xml><?xml version="1.0" encoding="utf-8"?>
<ds:datastoreItem xmlns:ds="http://schemas.openxmlformats.org/officeDocument/2006/customXml" ds:itemID="{7A298317-6C79-4316-B828-64B51C15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a226eb-880c-4838-960a-dd9849c9b254"/>
    <ds:schemaRef ds:uri="11753f83-bfd2-44e9-81b9-672f1850be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http://purl.org/dc/terms/"/>
    <ds:schemaRef ds:uri="http://schemas.microsoft.com/office/infopath/2007/PartnerControls"/>
    <ds:schemaRef ds:uri="http://purl.org/dc/elements/1.1/"/>
    <ds:schemaRef ds:uri="http://schemas.openxmlformats.org/package/2006/metadata/core-properties"/>
    <ds:schemaRef ds:uri="11753f83-bfd2-44e9-81b9-672f1850bef6"/>
    <ds:schemaRef ds:uri="c8a226eb-880c-4838-960a-dd9849c9b25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Microsoft_Tech_Summit_16x9_Template</Template>
  <TotalTime>14177</TotalTime>
  <Words>2128</Words>
  <Application>Microsoft Macintosh PowerPoint</Application>
  <PresentationFormat>Custom</PresentationFormat>
  <Paragraphs>419</Paragraphs>
  <Slides>31</Slides>
  <Notes>29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ＭＳ Ｐゴシック</vt:lpstr>
      <vt:lpstr>Arial</vt:lpstr>
      <vt:lpstr>Calibri</vt:lpstr>
      <vt:lpstr>Consolas</vt:lpstr>
      <vt:lpstr>Helvetica Light</vt:lpstr>
      <vt:lpstr>Segoe UI</vt:lpstr>
      <vt:lpstr>Segoe UI Light</vt:lpstr>
      <vt:lpstr>Segoe UI Semibold</vt:lpstr>
      <vt:lpstr>Segoe UI Semilight</vt:lpstr>
      <vt:lpstr>Wingdings</vt:lpstr>
      <vt:lpstr>5-50155_Microsoft_Tech_Summit_Light_Template</vt:lpstr>
      <vt:lpstr>1_Visual Studio Live! Las Vegas 2017</vt:lpstr>
      <vt:lpstr>PowerPoint Presentation</vt:lpstr>
      <vt:lpstr>PowerPoint Presentation</vt:lpstr>
      <vt:lpstr>.NET any developer, any app, any platform</vt:lpstr>
      <vt:lpstr>Architecting Mobile Apps</vt:lpstr>
      <vt:lpstr>Architecting Mobile Apps</vt:lpstr>
      <vt:lpstr>Silo approach</vt:lpstr>
      <vt:lpstr>Write once, run anywhere</vt:lpstr>
      <vt:lpstr>Xamarin’s unique approach</vt:lpstr>
      <vt:lpstr>Xamarin’s unique approach</vt:lpstr>
      <vt:lpstr>PowerPoint Presentation</vt:lpstr>
      <vt:lpstr>Xamarin Native—Traditional UI</vt:lpstr>
      <vt:lpstr>How Xamarin Works</vt:lpstr>
      <vt:lpstr>Windows APIs</vt:lpstr>
      <vt:lpstr>iOS—100% API coverage</vt:lpstr>
      <vt:lpstr>Android—100% API coverage</vt:lpstr>
      <vt:lpstr>Xamarin app</vt:lpstr>
      <vt:lpstr>Native performance</vt:lpstr>
      <vt:lpstr>✓ Always up-to-date</vt:lpstr>
      <vt:lpstr>Anything you can do in Objective-C, Swift, or Java can be done in C# with Xamarin</vt:lpstr>
      <vt:lpstr>Sharing User Interface</vt:lpstr>
      <vt:lpstr>Xamarin.Forms—Cross Platform UI</vt:lpstr>
      <vt:lpstr>Xamarin + Xamarin.Forms</vt:lpstr>
      <vt:lpstr>Native UI from shared code</vt:lpstr>
      <vt:lpstr>What’s included</vt:lpstr>
      <vt:lpstr>Demo</vt:lpstr>
      <vt:lpstr>PowerPoint Presentation</vt:lpstr>
      <vt:lpstr>Visual Studio</vt:lpstr>
      <vt:lpstr>Xamarin Ecosystem </vt:lpstr>
      <vt:lpstr>Xamarin docs</vt:lpstr>
      <vt:lpstr>PowerPoint Presentation</vt:lpstr>
      <vt:lpstr>PowerPoint Presentation</vt:lpstr>
    </vt:vector>
  </TitlesOfParts>
  <Manager/>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Megan Overton</dc:creator>
  <cp:keywords>Microsoft Tech Summit</cp:keywords>
  <dc:description>Template: Mitchell Derrey, Silver Fox Productions_x000d_
Formatting: _x000d_
Audience Type:</dc:description>
  <cp:lastModifiedBy>Alejandro Ruiz</cp:lastModifiedBy>
  <cp:revision>85</cp:revision>
  <cp:lastPrinted>2018-03-29T18:08:20Z</cp:lastPrinted>
  <dcterms:created xsi:type="dcterms:W3CDTF">2017-10-30T22:48:07Z</dcterms:created>
  <dcterms:modified xsi:type="dcterms:W3CDTF">2018-11-10T13:53:39Z</dcterms:modified>
  <cp:category>Microsoft Tech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0x010100A46AE1664EAC9049A1A610C2EF7C0B4E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osamut@microsoft.com</vt:lpwstr>
  </property>
  <property fmtid="{D5CDD505-2E9C-101B-9397-08002B2CF9AE}" pid="14" name="MSIP_Label_f42aa342-8706-4288-bd11-ebb85995028c_SetDate">
    <vt:lpwstr>2017-11-20T08:37:38.5443627Z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